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5"/>
    <p:sldMasterId id="2147483777" r:id="rId6"/>
  </p:sldMasterIdLst>
  <p:notesMasterIdLst>
    <p:notesMasterId r:id="rId107"/>
  </p:notesMasterIdLst>
  <p:sldIdLst>
    <p:sldId id="256" r:id="rId7"/>
    <p:sldId id="556" r:id="rId8"/>
    <p:sldId id="677" r:id="rId9"/>
    <p:sldId id="607" r:id="rId10"/>
    <p:sldId id="608" r:id="rId11"/>
    <p:sldId id="609" r:id="rId12"/>
    <p:sldId id="610" r:id="rId13"/>
    <p:sldId id="611" r:id="rId14"/>
    <p:sldId id="612" r:id="rId15"/>
    <p:sldId id="613" r:id="rId16"/>
    <p:sldId id="614" r:id="rId17"/>
    <p:sldId id="615" r:id="rId18"/>
    <p:sldId id="616" r:id="rId19"/>
    <p:sldId id="617" r:id="rId20"/>
    <p:sldId id="688" r:id="rId21"/>
    <p:sldId id="703" r:id="rId22"/>
    <p:sldId id="701" r:id="rId23"/>
    <p:sldId id="705" r:id="rId24"/>
    <p:sldId id="712" r:id="rId25"/>
    <p:sldId id="618" r:id="rId26"/>
    <p:sldId id="619" r:id="rId27"/>
    <p:sldId id="620" r:id="rId28"/>
    <p:sldId id="621" r:id="rId29"/>
    <p:sldId id="622" r:id="rId30"/>
    <p:sldId id="623" r:id="rId31"/>
    <p:sldId id="624" r:id="rId32"/>
    <p:sldId id="625" r:id="rId33"/>
    <p:sldId id="626" r:id="rId34"/>
    <p:sldId id="627" r:id="rId35"/>
    <p:sldId id="628" r:id="rId36"/>
    <p:sldId id="702" r:id="rId37"/>
    <p:sldId id="704" r:id="rId38"/>
    <p:sldId id="707" r:id="rId39"/>
    <p:sldId id="629" r:id="rId40"/>
    <p:sldId id="630" r:id="rId41"/>
    <p:sldId id="631" r:id="rId42"/>
    <p:sldId id="632" r:id="rId43"/>
    <p:sldId id="633" r:id="rId44"/>
    <p:sldId id="634" r:id="rId45"/>
    <p:sldId id="635" r:id="rId46"/>
    <p:sldId id="636" r:id="rId47"/>
    <p:sldId id="696" r:id="rId48"/>
    <p:sldId id="697" r:id="rId49"/>
    <p:sldId id="698" r:id="rId50"/>
    <p:sldId id="699" r:id="rId51"/>
    <p:sldId id="700" r:id="rId52"/>
    <p:sldId id="637" r:id="rId53"/>
    <p:sldId id="638" r:id="rId54"/>
    <p:sldId id="683" r:id="rId55"/>
    <p:sldId id="640" r:id="rId56"/>
    <p:sldId id="641" r:id="rId57"/>
    <p:sldId id="678" r:id="rId58"/>
    <p:sldId id="643" r:id="rId59"/>
    <p:sldId id="644" r:id="rId60"/>
    <p:sldId id="645" r:id="rId61"/>
    <p:sldId id="646" r:id="rId62"/>
    <p:sldId id="647" r:id="rId63"/>
    <p:sldId id="679" r:id="rId64"/>
    <p:sldId id="649" r:id="rId65"/>
    <p:sldId id="650" r:id="rId66"/>
    <p:sldId id="651" r:id="rId67"/>
    <p:sldId id="652" r:id="rId68"/>
    <p:sldId id="653" r:id="rId69"/>
    <p:sldId id="684" r:id="rId70"/>
    <p:sldId id="685" r:id="rId71"/>
    <p:sldId id="686" r:id="rId72"/>
    <p:sldId id="657" r:id="rId73"/>
    <p:sldId id="708" r:id="rId74"/>
    <p:sldId id="709" r:id="rId75"/>
    <p:sldId id="710" r:id="rId76"/>
    <p:sldId id="711" r:id="rId77"/>
    <p:sldId id="658" r:id="rId78"/>
    <p:sldId id="680" r:id="rId79"/>
    <p:sldId id="660" r:id="rId80"/>
    <p:sldId id="661" r:id="rId81"/>
    <p:sldId id="662" r:id="rId82"/>
    <p:sldId id="687" r:id="rId83"/>
    <p:sldId id="664" r:id="rId84"/>
    <p:sldId id="665" r:id="rId85"/>
    <p:sldId id="666" r:id="rId86"/>
    <p:sldId id="667" r:id="rId87"/>
    <p:sldId id="668" r:id="rId88"/>
    <p:sldId id="681" r:id="rId89"/>
    <p:sldId id="670" r:id="rId90"/>
    <p:sldId id="671" r:id="rId91"/>
    <p:sldId id="672" r:id="rId92"/>
    <p:sldId id="673" r:id="rId93"/>
    <p:sldId id="689" r:id="rId94"/>
    <p:sldId id="690" r:id="rId95"/>
    <p:sldId id="691" r:id="rId96"/>
    <p:sldId id="692" r:id="rId97"/>
    <p:sldId id="693" r:id="rId98"/>
    <p:sldId id="694" r:id="rId99"/>
    <p:sldId id="682" r:id="rId100"/>
    <p:sldId id="675" r:id="rId101"/>
    <p:sldId id="676" r:id="rId102"/>
    <p:sldId id="604" r:id="rId103"/>
    <p:sldId id="605" r:id="rId104"/>
    <p:sldId id="454" r:id="rId105"/>
    <p:sldId id="495" r:id="rId10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77"/>
            <p14:sldId id="607"/>
            <p14:sldId id="608"/>
            <p14:sldId id="609"/>
            <p14:sldId id="610"/>
            <p14:sldId id="611"/>
            <p14:sldId id="612"/>
            <p14:sldId id="613"/>
            <p14:sldId id="614"/>
            <p14:sldId id="615"/>
            <p14:sldId id="616"/>
            <p14:sldId id="617"/>
            <p14:sldId id="688"/>
            <p14:sldId id="703"/>
            <p14:sldId id="701"/>
            <p14:sldId id="705"/>
            <p14:sldId id="712"/>
            <p14:sldId id="618"/>
            <p14:sldId id="619"/>
            <p14:sldId id="620"/>
            <p14:sldId id="621"/>
            <p14:sldId id="622"/>
            <p14:sldId id="623"/>
            <p14:sldId id="624"/>
            <p14:sldId id="625"/>
            <p14:sldId id="626"/>
            <p14:sldId id="627"/>
            <p14:sldId id="628"/>
            <p14:sldId id="702"/>
            <p14:sldId id="704"/>
            <p14:sldId id="707"/>
            <p14:sldId id="629"/>
            <p14:sldId id="630"/>
            <p14:sldId id="631"/>
            <p14:sldId id="632"/>
            <p14:sldId id="633"/>
            <p14:sldId id="634"/>
            <p14:sldId id="635"/>
            <p14:sldId id="636"/>
            <p14:sldId id="696"/>
            <p14:sldId id="697"/>
            <p14:sldId id="698"/>
            <p14:sldId id="699"/>
            <p14:sldId id="700"/>
            <p14:sldId id="637"/>
            <p14:sldId id="638"/>
            <p14:sldId id="683"/>
            <p14:sldId id="640"/>
            <p14:sldId id="641"/>
            <p14:sldId id="678"/>
            <p14:sldId id="643"/>
            <p14:sldId id="644"/>
            <p14:sldId id="645"/>
            <p14:sldId id="646"/>
            <p14:sldId id="647"/>
            <p14:sldId id="679"/>
            <p14:sldId id="649"/>
            <p14:sldId id="650"/>
            <p14:sldId id="651"/>
            <p14:sldId id="652"/>
            <p14:sldId id="653"/>
            <p14:sldId id="684"/>
            <p14:sldId id="685"/>
            <p14:sldId id="686"/>
            <p14:sldId id="657"/>
            <p14:sldId id="708"/>
            <p14:sldId id="709"/>
            <p14:sldId id="710"/>
            <p14:sldId id="711"/>
            <p14:sldId id="658"/>
            <p14:sldId id="680"/>
            <p14:sldId id="660"/>
            <p14:sldId id="661"/>
            <p14:sldId id="662"/>
            <p14:sldId id="687"/>
            <p14:sldId id="664"/>
            <p14:sldId id="665"/>
            <p14:sldId id="666"/>
            <p14:sldId id="667"/>
            <p14:sldId id="668"/>
            <p14:sldId id="681"/>
            <p14:sldId id="670"/>
            <p14:sldId id="671"/>
            <p14:sldId id="672"/>
            <p14:sldId id="673"/>
            <p14:sldId id="689"/>
            <p14:sldId id="690"/>
            <p14:sldId id="691"/>
            <p14:sldId id="692"/>
            <p14:sldId id="693"/>
            <p14:sldId id="694"/>
            <p14:sldId id="682"/>
            <p14:sldId id="675"/>
            <p14:sldId id="676"/>
          </p14:sldIdLst>
        </p14:section>
        <p14:section name="Exit" id="{26D33BE0-B19C-465D-8801-1598009CC099}">
          <p14:sldIdLst>
            <p14:sldId id="604"/>
            <p14:sldId id="605"/>
            <p14:sldId id="454"/>
            <p14:sldId id="49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EE"/>
    <a:srgbClr val="CDEAFF"/>
    <a:srgbClr val="0072C6"/>
    <a:srgbClr val="003630"/>
    <a:srgbClr val="D08FE1"/>
    <a:srgbClr val="008272"/>
    <a:srgbClr val="0F4329"/>
    <a:srgbClr val="658E00"/>
    <a:srgbClr val="004086"/>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74914" autoAdjust="0"/>
  </p:normalViewPr>
  <p:slideViewPr>
    <p:cSldViewPr snapToGrid="0">
      <p:cViewPr varScale="1">
        <p:scale>
          <a:sx n="63" d="100"/>
          <a:sy n="63" d="100"/>
        </p:scale>
        <p:origin x="1596" y="78"/>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07" Type="http://schemas.openxmlformats.org/officeDocument/2006/relationships/notesMaster" Target="notesMasters/notes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102" Type="http://schemas.openxmlformats.org/officeDocument/2006/relationships/slide" Target="slides/slide96.xml"/><Relationship Id="rId110" Type="http://schemas.openxmlformats.org/officeDocument/2006/relationships/viewProps" Target="viewProps.xml"/><Relationship Id="rId5" Type="http://schemas.openxmlformats.org/officeDocument/2006/relationships/slideMaster" Target="slideMasters/slideMaster1.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commentAuthors" Target="commentAuthor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presProps" Target="presProps.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a:solidFill>
          <a:schemeClr val="accent2">
            <a:lumMod val="50000"/>
          </a:schemeClr>
        </a:solidFill>
      </dgm:spPr>
      <dgm:t>
        <a:bodyPr/>
        <a:lstStyle/>
        <a:p>
          <a:pPr rtl="0"/>
          <a:r>
            <a:rPr lang="en-US" b="0" dirty="0">
              <a:latin typeface="+mj-lt"/>
            </a:rPr>
            <a:t>SQL Database</a:t>
          </a: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a:solidFill>
          <a:schemeClr val="accent3">
            <a:lumMod val="50000"/>
          </a:schemeClr>
        </a:solidFill>
      </dgm:spPr>
      <dgm:t>
        <a:bodyPr/>
        <a:lstStyle/>
        <a:p>
          <a:pPr rtl="0"/>
          <a:r>
            <a:rPr lang="en-US" b="0" dirty="0">
              <a:latin typeface="+mj-lt"/>
            </a:rPr>
            <a:t>SQL on IaaS</a:t>
          </a: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a:solidFill>
          <a:schemeClr val="accent6">
            <a:lumMod val="50000"/>
          </a:schemeClr>
        </a:solidFill>
      </dgm:spPr>
      <dgm:t>
        <a:bodyPr/>
        <a:lstStyle/>
        <a:p>
          <a:pPr rtl="0"/>
          <a:r>
            <a:rPr lang="en-US" b="0" noProof="0" dirty="0">
              <a:latin typeface="+mj-lt"/>
            </a:rPr>
            <a:t>DocumentDB</a:t>
          </a: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a:solidFill>
          <a:schemeClr val="accent5">
            <a:lumMod val="75000"/>
          </a:schemeClr>
        </a:solidFill>
      </dgm:spPr>
      <dgm:t>
        <a:bodyPr/>
        <a:lstStyle/>
        <a:p>
          <a:pPr rtl="0"/>
          <a:r>
            <a:rPr lang="en-US" b="0" noProof="0" dirty="0">
              <a:latin typeface="+mj-lt"/>
            </a:rPr>
            <a:t>Search</a:t>
          </a: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a:solidFill>
          <a:schemeClr val="accent1">
            <a:lumMod val="50000"/>
          </a:schemeClr>
        </a:solidFill>
      </dgm:spPr>
      <dgm:t>
        <a:bodyPr/>
        <a:lstStyle/>
        <a:p>
          <a:pPr rtl="0"/>
          <a:r>
            <a:rPr lang="en-US" b="0" noProof="0" dirty="0" err="1">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a:solidFill>
          <a:schemeClr val="tx1">
            <a:lumMod val="60000"/>
            <a:lumOff val="40000"/>
          </a:schemeClr>
        </a:solidFill>
      </dgm:spPr>
      <dgm:t>
        <a:bodyPr/>
        <a:lstStyle/>
        <a:p>
          <a:pPr rtl="0"/>
          <a:r>
            <a:rPr lang="sv-SE" b="0" noProof="0" dirty="0" err="1">
              <a:latin typeface="+mj-lt"/>
            </a:rPr>
            <a:t>MongoDB</a:t>
          </a:r>
          <a:r>
            <a:rPr lang="sv-SE" b="0" noProof="0" dirty="0">
              <a:latin typeface="+mj-lt"/>
            </a:rPr>
            <a:t>, </a:t>
          </a:r>
          <a:r>
            <a:rPr lang="sv-SE" b="0" noProof="0" dirty="0" err="1">
              <a:latin typeface="+mj-lt"/>
            </a:rPr>
            <a:t>MySQL</a:t>
          </a:r>
          <a:r>
            <a:rPr lang="sv-SE" b="0" noProof="0" dirty="0">
              <a:latin typeface="+mj-lt"/>
            </a:rPr>
            <a:t>, Oracle, </a:t>
          </a:r>
          <a:r>
            <a:rPr lang="en-US" b="0" dirty="0">
              <a:latin typeface="+mj-lt"/>
            </a:rPr>
            <a:t>Cassandra</a:t>
          </a:r>
          <a:r>
            <a:rPr lang="sv-SE" b="0" noProof="0" dirty="0">
              <a:latin typeface="+mj-lt"/>
            </a:rPr>
            <a:t>, Neo4j and </a:t>
          </a:r>
          <a:r>
            <a:rPr lang="sv-SE" b="0" noProof="0" dirty="0" err="1">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pt>
    <dgm:pt modelId="{AD9EF522-A474-43A3-8895-E1B5C946DABC}" type="pres">
      <dgm:prSet presAssocID="{74B70E5F-85FA-42B8-A7FE-FD42B697C579}" presName="node" presStyleLbl="node1" presStyleIdx="0" presStyleCnt="6">
        <dgm:presLayoutVars>
          <dgm:bulletEnabled val="1"/>
        </dgm:presLayoutVars>
      </dgm:prSet>
      <dgm:spPr/>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pt>
  </dgm:ptLst>
  <dgm:cxnLst>
    <dgm:cxn modelId="{CB08470E-F1D7-4FB8-BEDE-99462C68FA57}" type="presOf" srcId="{749654BA-097A-4093-B81D-F0D7C8F45CDF}" destId="{D38C2A64-A10E-4419-8CC2-7C9DBC741F60}" srcOrd="0" destOrd="0" presId="urn:microsoft.com/office/officeart/2005/8/layout/default"/>
    <dgm:cxn modelId="{3227E91A-A5E5-4657-895F-423B13C5B440}" type="presOf" srcId="{F5192B22-188D-4905-865D-FB0F06FA51E5}" destId="{F626D2C1-E362-4EE4-A84D-3ECF9A9E587C}"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B11EDC9E-ED7D-45E5-A645-514143F77CE3}" srcId="{FAB1662F-7421-4F7B-A5C0-57390BFE5777}" destId="{F2103179-96ED-4A7F-B05C-6921D6031C09}" srcOrd="5" destOrd="0" parTransId="{D726399D-7DEF-4A4F-AECF-FE9185712AF5}" sibTransId="{FC98FD10-DD36-4643-AE8F-0672ED022215}"/>
    <dgm:cxn modelId="{B6515346-3E2E-4B57-9CD9-3B43BF3A1292}" srcId="{FAB1662F-7421-4F7B-A5C0-57390BFE5777}" destId="{749654BA-097A-4093-B81D-F0D7C8F45CDF}" srcOrd="3" destOrd="0" parTransId="{FBC5526E-515F-465A-B09F-D368676C299F}" sibTransId="{8E41D4D4-B4D6-43A5-9DE3-E8BF30778C89}"/>
    <dgm:cxn modelId="{A190A6CC-6568-4D15-89D4-D077AFDC7B31}" type="presOf" srcId="{74B70E5F-85FA-42B8-A7FE-FD42B697C579}" destId="{AD9EF522-A474-43A3-8895-E1B5C946DABC}" srcOrd="0" destOrd="0" presId="urn:microsoft.com/office/officeart/2005/8/layout/default"/>
    <dgm:cxn modelId="{3F2775AD-E5B5-4B3B-9AB5-06151CEE193B}" srcId="{FAB1662F-7421-4F7B-A5C0-57390BFE5777}" destId="{B305BEE9-96E7-4D38-B9B2-E40B0F514BFD}" srcOrd="2" destOrd="0" parTransId="{F20EB76F-D5B3-421C-BA9D-2033FC3056A5}" sibTransId="{41BBECFD-9737-4437-B95D-59D5F11DCB2A}"/>
    <dgm:cxn modelId="{0F5BBF7B-D022-45B4-B9A9-29DA40C2BF94}" type="presOf" srcId="{AF416352-CE85-458F-A403-D1461F23E8F6}" destId="{B3D60F83-A71F-4664-B2E0-FDAF1E1F667A}"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92266FF3-EC62-4B63-A159-3F8F6C239F54}" srcId="{FAB1662F-7421-4F7B-A5C0-57390BFE5777}" destId="{AF416352-CE85-458F-A403-D1461F23E8F6}" srcOrd="4" destOrd="0" parTransId="{2956A71B-79C5-4E89-AF0B-D71DAFF63D71}" sibTransId="{B442AAC0-2D14-4316-AFDF-E884AE063201}"/>
    <dgm:cxn modelId="{F6FCA1CA-1CA1-4CF8-A902-DF5F31A7EEE7}" type="presOf" srcId="{B305BEE9-96E7-4D38-B9B2-E40B0F514BFD}" destId="{D103E3C0-707E-4981-B759-BBF58D011072}" srcOrd="0" destOrd="0" presId="urn:microsoft.com/office/officeart/2005/8/layout/default"/>
    <dgm:cxn modelId="{6DD8B3E9-2AA6-4D69-A2FD-BC1572D8544C}" type="presOf" srcId="{FAB1662F-7421-4F7B-A5C0-57390BFE5777}" destId="{2AFE754E-A9BE-43F0-99CC-FD0E25860E09}" srcOrd="0" destOrd="0" presId="urn:microsoft.com/office/officeart/2005/8/layout/default"/>
    <dgm:cxn modelId="{9B6D8247-B9AE-42DE-B008-31EEFBC30AAD}" type="presOf" srcId="{F2103179-96ED-4A7F-B05C-6921D6031C09}" destId="{B2BFB56C-67A7-452B-802F-5F7E827C13F9}" srcOrd="0" destOrd="0" presId="urn:microsoft.com/office/officeart/2005/8/layout/default"/>
    <dgm:cxn modelId="{81D5AF1F-A23F-4BCA-B102-17D5C10936B6}" type="presParOf" srcId="{2AFE754E-A9BE-43F0-99CC-FD0E25860E09}" destId="{AD9EF522-A474-43A3-8895-E1B5C946DABC}" srcOrd="0" destOrd="0" presId="urn:microsoft.com/office/officeart/2005/8/layout/default"/>
    <dgm:cxn modelId="{AE10BE8E-14CC-42BE-B34B-46CF035B44EE}" type="presParOf" srcId="{2AFE754E-A9BE-43F0-99CC-FD0E25860E09}" destId="{0337DDA8-12A4-4D35-A6BA-A52F916C71F9}" srcOrd="1" destOrd="0" presId="urn:microsoft.com/office/officeart/2005/8/layout/default"/>
    <dgm:cxn modelId="{6CE16E79-4C28-42EB-84D3-102F82342261}" type="presParOf" srcId="{2AFE754E-A9BE-43F0-99CC-FD0E25860E09}" destId="{F626D2C1-E362-4EE4-A84D-3ECF9A9E587C}" srcOrd="2" destOrd="0" presId="urn:microsoft.com/office/officeart/2005/8/layout/default"/>
    <dgm:cxn modelId="{81997446-851B-4F53-B611-CC16D87BCA1D}" type="presParOf" srcId="{2AFE754E-A9BE-43F0-99CC-FD0E25860E09}" destId="{B0E36A32-ED2F-4B07-A82C-07B5A09FFFAF}" srcOrd="3" destOrd="0" presId="urn:microsoft.com/office/officeart/2005/8/layout/default"/>
    <dgm:cxn modelId="{89899F3F-2236-496D-A0B3-85C18DA0BEDE}" type="presParOf" srcId="{2AFE754E-A9BE-43F0-99CC-FD0E25860E09}" destId="{D103E3C0-707E-4981-B759-BBF58D011072}" srcOrd="4" destOrd="0" presId="urn:microsoft.com/office/officeart/2005/8/layout/default"/>
    <dgm:cxn modelId="{12F592C4-DACC-419A-8A24-02FDD8BCA3C4}" type="presParOf" srcId="{2AFE754E-A9BE-43F0-99CC-FD0E25860E09}" destId="{E5900466-67F8-46B4-B51F-DC4C80A488EE}" srcOrd="5" destOrd="0" presId="urn:microsoft.com/office/officeart/2005/8/layout/default"/>
    <dgm:cxn modelId="{4ABF58B5-760F-4371-AA2C-E27246E683B0}" type="presParOf" srcId="{2AFE754E-A9BE-43F0-99CC-FD0E25860E09}" destId="{D38C2A64-A10E-4419-8CC2-7C9DBC741F60}" srcOrd="6" destOrd="0" presId="urn:microsoft.com/office/officeart/2005/8/layout/default"/>
    <dgm:cxn modelId="{53EE1014-CA48-4E6F-993A-4C57BEB57787}" type="presParOf" srcId="{2AFE754E-A9BE-43F0-99CC-FD0E25860E09}" destId="{27184C94-8BBD-4279-BF24-E340D2BB3CF4}" srcOrd="7" destOrd="0" presId="urn:microsoft.com/office/officeart/2005/8/layout/default"/>
    <dgm:cxn modelId="{9DAAC905-E196-4A4E-B05A-9839AAC9A3C7}" type="presParOf" srcId="{2AFE754E-A9BE-43F0-99CC-FD0E25860E09}" destId="{B3D60F83-A71F-4664-B2E0-FDAF1E1F667A}" srcOrd="8" destOrd="0" presId="urn:microsoft.com/office/officeart/2005/8/layout/default"/>
    <dgm:cxn modelId="{F0E0EF27-1B0D-4D40-846D-1077DBC842DB}" type="presParOf" srcId="{2AFE754E-A9BE-43F0-99CC-FD0E25860E09}" destId="{7494D5FB-4DF4-427E-A02C-DF883CFADE6A}" srcOrd="9" destOrd="0" presId="urn:microsoft.com/office/officeart/2005/8/layout/default"/>
    <dgm:cxn modelId="{2A7BF217-D65E-49EB-8A72-3CDD1129896E}"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EF522-A474-43A3-8895-E1B5C946DABC}">
      <dsp:nvSpPr>
        <dsp:cNvPr id="0" name=""/>
        <dsp:cNvSpPr/>
      </dsp:nvSpPr>
      <dsp:spPr>
        <a:xfrm>
          <a:off x="0" y="218857"/>
          <a:ext cx="3429334" cy="2057600"/>
        </a:xfrm>
        <a:prstGeom prst="rect">
          <a:avLst/>
        </a:prstGeom>
        <a:solidFill>
          <a:schemeClr val="accent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b="0" kern="1200" dirty="0">
              <a:latin typeface="+mj-lt"/>
            </a:rPr>
            <a:t>SQL Database</a:t>
          </a:r>
        </a:p>
      </dsp:txBody>
      <dsp:txXfrm>
        <a:off x="0" y="218857"/>
        <a:ext cx="3429334" cy="2057600"/>
      </dsp:txXfrm>
    </dsp:sp>
    <dsp:sp modelId="{F626D2C1-E362-4EE4-A84D-3ECF9A9E587C}">
      <dsp:nvSpPr>
        <dsp:cNvPr id="0" name=""/>
        <dsp:cNvSpPr/>
      </dsp:nvSpPr>
      <dsp:spPr>
        <a:xfrm>
          <a:off x="3772267" y="218857"/>
          <a:ext cx="3429334" cy="2057600"/>
        </a:xfrm>
        <a:prstGeom prst="rect">
          <a:avLst/>
        </a:prstGeom>
        <a:solidFill>
          <a:schemeClr val="accent3">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b="0" kern="1200" dirty="0">
              <a:latin typeface="+mj-lt"/>
            </a:rPr>
            <a:t>SQL on IaaS</a:t>
          </a:r>
        </a:p>
      </dsp:txBody>
      <dsp:txXfrm>
        <a:off x="3772267" y="218857"/>
        <a:ext cx="3429334" cy="2057600"/>
      </dsp:txXfrm>
    </dsp:sp>
    <dsp:sp modelId="{D103E3C0-707E-4981-B759-BBF58D011072}">
      <dsp:nvSpPr>
        <dsp:cNvPr id="0" name=""/>
        <dsp:cNvSpPr/>
      </dsp:nvSpPr>
      <dsp:spPr>
        <a:xfrm>
          <a:off x="7544534" y="218857"/>
          <a:ext cx="3429334" cy="2057600"/>
        </a:xfrm>
        <a:prstGeom prst="rect">
          <a:avLst/>
        </a:prstGeom>
        <a:solidFill>
          <a:schemeClr val="accent6">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b="0" kern="1200" noProof="0" dirty="0">
              <a:latin typeface="+mj-lt"/>
            </a:rPr>
            <a:t>DocumentDB</a:t>
          </a:r>
        </a:p>
      </dsp:txBody>
      <dsp:txXfrm>
        <a:off x="7544534" y="218857"/>
        <a:ext cx="3429334" cy="2057600"/>
      </dsp:txXfrm>
    </dsp:sp>
    <dsp:sp modelId="{D38C2A64-A10E-4419-8CC2-7C9DBC741F60}">
      <dsp:nvSpPr>
        <dsp:cNvPr id="0" name=""/>
        <dsp:cNvSpPr/>
      </dsp:nvSpPr>
      <dsp:spPr>
        <a:xfrm>
          <a:off x="0" y="2619391"/>
          <a:ext cx="3429334" cy="2057600"/>
        </a:xfrm>
        <a:prstGeom prst="rect">
          <a:avLst/>
        </a:prstGeom>
        <a:solidFill>
          <a:schemeClr val="accent5">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b="0" kern="1200" noProof="0" dirty="0">
              <a:latin typeface="+mj-lt"/>
            </a:rPr>
            <a:t>Search</a:t>
          </a:r>
        </a:p>
      </dsp:txBody>
      <dsp:txXfrm>
        <a:off x="0" y="2619391"/>
        <a:ext cx="3429334" cy="2057600"/>
      </dsp:txXfrm>
    </dsp:sp>
    <dsp:sp modelId="{B3D60F83-A71F-4664-B2E0-FDAF1E1F667A}">
      <dsp:nvSpPr>
        <dsp:cNvPr id="0" name=""/>
        <dsp:cNvSpPr/>
      </dsp:nvSpPr>
      <dsp:spPr>
        <a:xfrm>
          <a:off x="3772267" y="2619391"/>
          <a:ext cx="3429334" cy="2057600"/>
        </a:xfrm>
        <a:prstGeom prst="rect">
          <a:avLst/>
        </a:prstGeom>
        <a:solidFill>
          <a:schemeClr val="accent1">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b="0" kern="1200" noProof="0" dirty="0" err="1">
              <a:latin typeface="+mj-lt"/>
            </a:rPr>
            <a:t>HDInsight</a:t>
          </a:r>
          <a:endParaRPr lang="en-US" sz="3100" b="0" kern="1200" noProof="0" dirty="0">
            <a:latin typeface="+mj-lt"/>
          </a:endParaRPr>
        </a:p>
      </dsp:txBody>
      <dsp:txXfrm>
        <a:off x="3772267" y="2619391"/>
        <a:ext cx="3429334" cy="2057600"/>
      </dsp:txXfrm>
    </dsp:sp>
    <dsp:sp modelId="{B2BFB56C-67A7-452B-802F-5F7E827C13F9}">
      <dsp:nvSpPr>
        <dsp:cNvPr id="0" name=""/>
        <dsp:cNvSpPr/>
      </dsp:nvSpPr>
      <dsp:spPr>
        <a:xfrm>
          <a:off x="7544534" y="2619391"/>
          <a:ext cx="3429334" cy="2057600"/>
        </a:xfrm>
        <a:prstGeom prst="rect">
          <a:avLst/>
        </a:prstGeom>
        <a:solidFill>
          <a:schemeClr val="tx1">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sv-SE" sz="3100" b="0" kern="1200" noProof="0" dirty="0" err="1">
              <a:latin typeface="+mj-lt"/>
            </a:rPr>
            <a:t>MongoDB</a:t>
          </a:r>
          <a:r>
            <a:rPr lang="sv-SE" sz="3100" b="0" kern="1200" noProof="0" dirty="0">
              <a:latin typeface="+mj-lt"/>
            </a:rPr>
            <a:t>, </a:t>
          </a:r>
          <a:r>
            <a:rPr lang="sv-SE" sz="3100" b="0" kern="1200" noProof="0" dirty="0" err="1">
              <a:latin typeface="+mj-lt"/>
            </a:rPr>
            <a:t>MySQL</a:t>
          </a:r>
          <a:r>
            <a:rPr lang="sv-SE" sz="3100" b="0" kern="1200" noProof="0" dirty="0">
              <a:latin typeface="+mj-lt"/>
            </a:rPr>
            <a:t>, Oracle, </a:t>
          </a:r>
          <a:r>
            <a:rPr lang="en-US" sz="3100" b="0" kern="1200" dirty="0">
              <a:latin typeface="+mj-lt"/>
            </a:rPr>
            <a:t>Cassandra</a:t>
          </a:r>
          <a:r>
            <a:rPr lang="sv-SE" sz="3100" b="0" kern="1200" noProof="0" dirty="0">
              <a:latin typeface="+mj-lt"/>
            </a:rPr>
            <a:t>, Neo4j and </a:t>
          </a:r>
          <a:r>
            <a:rPr lang="sv-SE" sz="3100" b="0" kern="1200" noProof="0" dirty="0" err="1">
              <a:latin typeface="+mj-lt"/>
            </a:rPr>
            <a:t>more</a:t>
          </a:r>
          <a:endParaRPr lang="en-US" sz="3100" b="0" kern="1200" noProof="0" dirty="0">
            <a:latin typeface="+mj-lt"/>
          </a:endParaRPr>
        </a:p>
      </dsp:txBody>
      <dsp:txXfrm>
        <a:off x="7544534" y="2619391"/>
        <a:ext cx="3429334" cy="205760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9/26/2016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Services</a:t>
            </a:r>
            <a:r>
              <a:rPr lang="en-US" dirty="0"/>
              <a:t> - The services layer functions as a gateway between the client layer and the platform layer, where the data resides. The services layer provides three functions: provisioning, billing and metering, and connection routing. </a:t>
            </a:r>
          </a:p>
          <a:p>
            <a:r>
              <a:rPr lang="en-US" dirty="0"/>
              <a:t>The services layer provisions the databases that you specify with your Microsoft Azure platform account. The billing and metering aspect of the services layer enables multi-tenant support by providing monitoring and billing for database usage based on individual Microsoft Azure platform accounts. SQL Database is built on a scalable platform involving numerous physical servers; this layer handles all the connections routing between your application and the physical servers where your data resides.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1284042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Platform</a:t>
            </a:r>
            <a:r>
              <a:rPr lang="en-US" dirty="0"/>
              <a:t> - The platform layer includes the physical servers and services that support the services layer. The platform layer consists of many instances of SQL Server, each of which is managed by the SQL Database fabric. </a:t>
            </a:r>
          </a:p>
          <a:p>
            <a:r>
              <a:rPr lang="en-US" dirty="0"/>
              <a:t>The SQL Database fabric is a distributed computing system composed of tightly integrated networks, servers, and storage. It enables automatic failover, load balancing, and automatic replication between physical servers. </a:t>
            </a:r>
          </a:p>
          <a:p>
            <a:r>
              <a:rPr lang="en-US" dirty="0"/>
              <a:t>Management services monitor the health of individual servers and enable automated installation of service upgrades and software patches.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163455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Infrastructure</a:t>
            </a:r>
            <a:r>
              <a:rPr lang="en-US" baseline="0" dirty="0"/>
              <a:t> - </a:t>
            </a:r>
            <a:r>
              <a:rPr lang="en-US" dirty="0"/>
              <a:t>The infrastructure layer represents the IT administration of the physical hardware and operating systems that support the services layer.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2295888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To understand the actual architecture</a:t>
            </a:r>
            <a:r>
              <a:rPr lang="en-US" baseline="0" dirty="0">
                <a:effectLst/>
                <a:latin typeface="Segoe UI" panose="020B0502040204020203" pitchFamily="34" charset="0"/>
              </a:rPr>
              <a:t> that provides the enterprise-ready SQL Database service.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rPr>
              <a:t>Developers have spent years working</a:t>
            </a:r>
            <a:r>
              <a:rPr lang="en-US" baseline="0" dirty="0">
                <a:effectLst/>
              </a:rPr>
              <a:t> with their technology of choice, and Microsoft wanted to ensure that the technologies and tools you use today will continue to work with SQL Database without learning a whole new set of technologies.</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Familiar technology</a:t>
            </a:r>
            <a:r>
              <a:rPr lang="en-US" baseline="0" dirty="0">
                <a:effectLst/>
                <a:latin typeface="Segoe UI" panose="020B0502040204020203" pitchFamily="34" charset="0"/>
              </a:rPr>
              <a:t> and tools</a:t>
            </a:r>
          </a:p>
          <a:p>
            <a:pPr rtl="0"/>
            <a:r>
              <a:rPr lang="en-US" baseline="0" dirty="0">
                <a:effectLst/>
                <a:latin typeface="Segoe UI" panose="020B0502040204020203" pitchFamily="34" charset="0"/>
              </a:rPr>
              <a:t>Similar architecture as that of on-premises</a:t>
            </a:r>
            <a:endParaRPr lang="en-US" dirty="0">
              <a:effectLst/>
            </a:endParaRPr>
          </a:p>
          <a:p>
            <a:pPr rtl="0"/>
            <a:r>
              <a:rPr lang="en-US" dirty="0">
                <a:effectLst/>
                <a:latin typeface="Segoe UI" panose="020B0502040204020203" pitchFamily="34" charset="0"/>
              </a:rPr>
              <a:t>Additional layer providing</a:t>
            </a:r>
            <a:r>
              <a:rPr lang="en-US" baseline="0" dirty="0">
                <a:effectLst/>
                <a:latin typeface="Segoe UI" panose="020B0502040204020203" pitchFamily="34" charset="0"/>
              </a:rPr>
              <a:t> server and database partitioning, client connection routing, and billing. </a:t>
            </a:r>
          </a:p>
          <a:p>
            <a:pPr rtl="0"/>
            <a:r>
              <a:rPr lang="en-US" baseline="0" dirty="0">
                <a:effectLst/>
                <a:latin typeface="Segoe UI" panose="020B0502040204020203" pitchFamily="34" charset="0"/>
              </a:rPr>
              <a:t>Same great SQL Server technology on the backend.</a:t>
            </a:r>
          </a:p>
          <a:p>
            <a:pPr rtl="0"/>
            <a:r>
              <a:rPr lang="en-US" baseline="0" dirty="0">
                <a:effectLst/>
                <a:latin typeface="Segoe UI" panose="020B0502040204020203" pitchFamily="34" charset="0"/>
              </a:rPr>
              <a:t>Additional services (SQL Database Fabric) to ensure SLAs are met and to ensure optimum performance.</a:t>
            </a:r>
            <a:endParaRPr lang="en-US" dirty="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2085997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Show the different methods of provisioning a SQL Database server</a:t>
            </a:r>
            <a:r>
              <a:rPr lang="en-US" baseline="0" dirty="0">
                <a:effectLst/>
                <a:latin typeface="Segoe UI" panose="020B0502040204020203" pitchFamily="34" charset="0"/>
              </a:rPr>
              <a:t> along with </a:t>
            </a:r>
            <a:r>
              <a:rPr lang="en-US" b="1" baseline="0" dirty="0">
                <a:effectLst/>
                <a:latin typeface="Segoe UI" panose="020B0502040204020203" pitchFamily="34" charset="0"/>
              </a:rPr>
              <a:t>how easy it is</a:t>
            </a:r>
            <a:r>
              <a:rPr lang="en-US" baseline="0" dirty="0">
                <a:effectLst/>
                <a:latin typeface="Segoe UI" panose="020B0502040204020203" pitchFamily="34" charset="0"/>
              </a:rPr>
              <a:t>. Plus, help the attendees understand what a SQL Database “server” really is.</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rPr>
              <a:t>Provisioning an on-premises</a:t>
            </a:r>
            <a:r>
              <a:rPr lang="en-US" baseline="0" dirty="0">
                <a:effectLst/>
              </a:rPr>
              <a:t> SQL Server box can be time consuming, costly, and at times, a challenge. With SQL Database, provisioning a “server” is painless, quick, and provisioned in a matter of seconds.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Provision servers interactively using the Management Portal</a:t>
            </a:r>
            <a:endParaRPr lang="en-US" dirty="0">
              <a:effectLst/>
            </a:endParaRPr>
          </a:p>
          <a:p>
            <a:pPr rtl="0"/>
            <a:r>
              <a:rPr lang="en-US" dirty="0">
                <a:effectLst/>
                <a:latin typeface="Segoe UI" panose="020B0502040204020203" pitchFamily="34" charset="0"/>
              </a:rPr>
              <a:t>Automate server provisioning using the Microsoft Azure Management</a:t>
            </a:r>
            <a:r>
              <a:rPr lang="en-US" baseline="0" dirty="0">
                <a:effectLst/>
                <a:latin typeface="Segoe UI" panose="020B0502040204020203" pitchFamily="34" charset="0"/>
              </a:rPr>
              <a:t> API or PowerShell.</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While</a:t>
            </a:r>
            <a:r>
              <a:rPr lang="en-US" baseline="0" dirty="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698515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effectLst/>
                <a:latin typeface="Segoe UI" panose="020B0502040204020203" pitchFamily="34" charset="0"/>
              </a:rPr>
              <a:t>Slide Objectives:</a:t>
            </a:r>
            <a:endParaRPr lang="en-US" dirty="0">
              <a:effectLst/>
            </a:endParaRPr>
          </a:p>
          <a:p>
            <a:r>
              <a:rPr lang="en-US" dirty="0"/>
              <a:t>Explain SQL Server Database Connectivity.</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effectLst/>
                <a:latin typeface="Segoe UI" panose="020B0502040204020203" pitchFamily="34" charset="0"/>
              </a:rPr>
              <a:t>Speaking Points:</a:t>
            </a:r>
            <a:endParaRPr lang="en-US" dirty="0">
              <a:effectLst/>
            </a:endParaRPr>
          </a:p>
          <a:p>
            <a:r>
              <a:rPr lang="en-US" b="0" dirty="0"/>
              <a:t>Explain</a:t>
            </a:r>
            <a:r>
              <a:rPr lang="en-US" b="0" baseline="0" dirty="0"/>
              <a:t> how data is protected using </a:t>
            </a:r>
            <a:r>
              <a:rPr lang="en-US" sz="1200" b="0" i="0" kern="1200" baseline="0" dirty="0">
                <a:solidFill>
                  <a:schemeClr val="tx1"/>
                </a:solidFill>
                <a:effectLst/>
                <a:latin typeface="+mn-lt"/>
                <a:ea typeface="+mn-ea"/>
                <a:cs typeface="+mn-cs"/>
              </a:rPr>
              <a:t>s</a:t>
            </a:r>
            <a:r>
              <a:rPr lang="en-US" sz="1200" b="0" i="0" kern="1200" dirty="0">
                <a:solidFill>
                  <a:schemeClr val="tx1"/>
                </a:solidFill>
                <a:effectLst/>
                <a:latin typeface="+mn-lt"/>
                <a:ea typeface="+mn-ea"/>
                <a:cs typeface="+mn-cs"/>
              </a:rPr>
              <a:t>erver-level firewall and database-level firewall rules. </a:t>
            </a:r>
          </a:p>
          <a:p>
            <a:r>
              <a:rPr lang="en-US" sz="1200" b="0" i="0" kern="1200" baseline="0" dirty="0">
                <a:solidFill>
                  <a:schemeClr val="tx1"/>
                </a:solidFill>
                <a:effectLst/>
                <a:latin typeface="+mn-lt"/>
                <a:ea typeface="+mn-ea"/>
                <a:cs typeface="+mn-cs"/>
              </a:rPr>
              <a:t>Explain the difference when services connecting to SQL Databases from the internet versus services connecting from the Azure Datacenters.</a:t>
            </a:r>
          </a:p>
          <a:p>
            <a:endParaRPr lang="en-US" b="0" baseline="0"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3623444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Light" pitchFamily="34" charset="0"/>
                <a:ea typeface="+mn-ea"/>
                <a:cs typeface="+mn-cs"/>
              </a:rPr>
              <a:t>Speaker notes:</a:t>
            </a:r>
            <a:br>
              <a:rPr lang="en-US" sz="1200" kern="1200" dirty="0">
                <a:solidFill>
                  <a:schemeClr val="tx1"/>
                </a:solidFill>
                <a:effectLst/>
                <a:latin typeface="Segoe UI Light" pitchFamily="34" charset="0"/>
                <a:ea typeface="+mn-ea"/>
                <a:cs typeface="+mn-cs"/>
              </a:rPr>
            </a:br>
            <a:endParaRPr lang="en-US" sz="120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Limit sensitive data(e.g. customer</a:t>
            </a:r>
            <a:r>
              <a:rPr lang="en-US" sz="1200" b="0" i="0" kern="1200" baseline="0" dirty="0">
                <a:solidFill>
                  <a:schemeClr val="tx1"/>
                </a:solidFill>
                <a:effectLst/>
                <a:latin typeface="+mn-lt"/>
                <a:ea typeface="+mn-ea"/>
                <a:cs typeface="+mn-cs"/>
              </a:rPr>
              <a:t> or PII)</a:t>
            </a:r>
            <a:r>
              <a:rPr lang="en-US" sz="1200" b="0" i="0" kern="1200" dirty="0">
                <a:solidFill>
                  <a:schemeClr val="tx1"/>
                </a:solidFill>
                <a:effectLst/>
                <a:latin typeface="+mn-lt"/>
                <a:ea typeface="+mn-ea"/>
                <a:cs typeface="+mn-cs"/>
              </a:rPr>
              <a:t> exposure by masking data</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to non-privileged users in real time</a:t>
            </a:r>
            <a:endParaRPr lang="en-US" sz="120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kern="1200" dirty="0">
                <a:solidFill>
                  <a:schemeClr val="tx1"/>
                </a:solidFill>
                <a:effectLst/>
                <a:latin typeface="Segoe UI Light" pitchFamily="34" charset="0"/>
                <a:ea typeface="+mn-ea"/>
                <a:cs typeface="+mn-cs"/>
              </a:rPr>
              <a:t>Limit the exposure of sensitive data to meet industry compliance policies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Policy-based security feature hides the sensitive data in the result set of a query over designated database fields, while the data in the database is not changed</a:t>
            </a:r>
            <a:r>
              <a:rPr lang="en-US" sz="1200" b="0" i="0" kern="1200" baseline="0" dirty="0">
                <a:solidFill>
                  <a:schemeClr val="tx1"/>
                </a:solidFill>
                <a:effectLst/>
                <a:latin typeface="+mn-lt"/>
                <a:ea typeface="+mn-ea"/>
                <a:cs typeface="+mn-cs"/>
              </a:rPr>
              <a:t> and as a result require no changes to the Application layer.</a:t>
            </a:r>
            <a:endParaRPr lang="en-US" sz="1200" kern="1200" dirty="0">
              <a:solidFill>
                <a:schemeClr val="tx1"/>
              </a:solidFill>
              <a:effectLst/>
              <a:latin typeface="Segoe UI Light" pitchFamily="34" charset="0"/>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developer can query production environments for troubleshooting purposes without violating compliance regulations</a:t>
            </a:r>
          </a:p>
          <a:p>
            <a:pPr marL="171450" indent="-171450">
              <a:buFont typeface="Arial" panose="020B0604020202020204" pitchFamily="34" charset="0"/>
              <a:buChar char="•"/>
            </a:pPr>
            <a:endParaRPr lang="en-US" sz="12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3804528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Speaker</a:t>
            </a:r>
            <a:r>
              <a:rPr lang="en-US" sz="1200" kern="1200" baseline="0" dirty="0">
                <a:solidFill>
                  <a:schemeClr val="tx1"/>
                </a:solidFill>
                <a:effectLst/>
                <a:latin typeface="+mn-lt"/>
                <a:ea typeface="+mn-ea"/>
                <a:cs typeface="+mn-cs"/>
              </a:rPr>
              <a:t>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Protect your data by encrypting your database, associated backups, and transaction log files at rest in real-time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without requiring changes to your application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Help you meet regulatory</a:t>
            </a:r>
            <a:r>
              <a:rPr lang="en-US" sz="1200" kern="1200" baseline="0" dirty="0">
                <a:solidFill>
                  <a:schemeClr val="tx1"/>
                </a:solidFill>
                <a:effectLst/>
                <a:latin typeface="+mn-lt"/>
                <a:ea typeface="+mn-ea"/>
                <a:cs typeface="+mn-cs"/>
              </a:rPr>
              <a:t> compliance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entire database is encrypted by using an industry standard AES-256 symmetric key</a:t>
            </a:r>
            <a:r>
              <a:rPr lang="en-US" sz="1200" kern="1200" baseline="0" dirty="0">
                <a:solidFill>
                  <a:schemeClr val="tx1"/>
                </a:solidFill>
                <a:effectLst/>
                <a:latin typeface="+mn-lt"/>
                <a:ea typeface="+mn-ea"/>
                <a:cs typeface="+mn-cs"/>
              </a:rPr>
              <a:t> by the service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Easy</a:t>
            </a:r>
            <a:r>
              <a:rPr lang="en-US" sz="1200" kern="1200" baseline="0" dirty="0">
                <a:solidFill>
                  <a:schemeClr val="tx1"/>
                </a:solidFill>
                <a:effectLst/>
                <a:latin typeface="+mn-lt"/>
                <a:ea typeface="+mn-ea"/>
                <a:cs typeface="+mn-cs"/>
              </a:rPr>
              <a:t> as a 2 clicks to provision the service and a</a:t>
            </a:r>
            <a:r>
              <a:rPr lang="en-US" sz="1200" kern="1200" dirty="0">
                <a:solidFill>
                  <a:schemeClr val="tx1"/>
                </a:solidFill>
                <a:effectLst/>
                <a:latin typeface="+mn-lt"/>
                <a:ea typeface="+mn-ea"/>
                <a:cs typeface="+mn-cs"/>
              </a:rPr>
              <a:t>ll key management for database copying, Geo-Replication, and database restores anywhere in SQL Database is handled by the service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Support for Intel AES-NI hardware acceleration of encryption. This will reduce the CPU/DTU overhead of turning on Transparent Data Encryption</a:t>
            </a:r>
          </a:p>
          <a:p>
            <a:pPr marL="171450" indent="-171450">
              <a:buFont typeface="Arial" panose="020B0604020202020204" pitchFamily="34" charset="0"/>
              <a:buChar char="•"/>
            </a:pPr>
            <a:endParaRPr lang="en-US" sz="12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3084233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Speaker</a:t>
            </a:r>
            <a:r>
              <a:rPr lang="en-US" sz="1200" b="1" kern="1200" baseline="0" dirty="0">
                <a:solidFill>
                  <a:schemeClr val="tx1"/>
                </a:solidFill>
                <a:effectLst/>
                <a:latin typeface="+mn-lt"/>
                <a:ea typeface="+mn-ea"/>
                <a:cs typeface="+mn-cs"/>
              </a:rPr>
              <a:t>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Allow</a:t>
            </a:r>
            <a:r>
              <a:rPr lang="en-US" sz="1200" kern="1200" baseline="0" dirty="0">
                <a:solidFill>
                  <a:schemeClr val="tx1"/>
                </a:solidFill>
                <a:effectLst/>
                <a:latin typeface="+mn-lt"/>
                <a:ea typeface="+mn-ea"/>
                <a:cs typeface="+mn-cs"/>
              </a:rPr>
              <a:t> for </a:t>
            </a:r>
            <a:r>
              <a:rPr lang="en-US" sz="1200" kern="1200" dirty="0">
                <a:solidFill>
                  <a:schemeClr val="tx1"/>
                </a:solidFill>
                <a:effectLst/>
                <a:latin typeface="+mn-lt"/>
                <a:ea typeface="+mn-ea"/>
                <a:cs typeface="+mn-cs"/>
              </a:rPr>
              <a:t>data protection when multiple users or applications need to access different records in the same database tables.</a:t>
            </a:r>
            <a:r>
              <a:rPr lang="en-US" sz="1200" kern="1200" baseline="0" dirty="0">
                <a:solidFill>
                  <a:schemeClr val="tx1"/>
                </a:solidFill>
                <a:effectLst/>
                <a:latin typeface="+mn-lt"/>
                <a:ea typeface="+mn-ea"/>
                <a:cs typeface="+mn-cs"/>
              </a:rPr>
              <a:t> For example, i</a:t>
            </a:r>
            <a:r>
              <a:rPr lang="en-US" sz="1200" kern="1200" dirty="0">
                <a:solidFill>
                  <a:schemeClr val="tx1"/>
                </a:solidFill>
                <a:effectLst/>
                <a:latin typeface="+mn-lt"/>
                <a:ea typeface="+mn-ea"/>
                <a:cs typeface="+mn-cs"/>
              </a:rPr>
              <a:t>mplement restrictions on data rows</a:t>
            </a:r>
            <a:r>
              <a:rPr lang="en-US" sz="1200" kern="1200" baseline="0" dirty="0">
                <a:solidFill>
                  <a:schemeClr val="tx1"/>
                </a:solidFill>
                <a:effectLst/>
                <a:latin typeface="+mn-lt"/>
                <a:ea typeface="+mn-ea"/>
                <a:cs typeface="+mn-cs"/>
              </a:rPr>
              <a:t> to users </a:t>
            </a:r>
            <a:r>
              <a:rPr lang="en-US" sz="1200" kern="1200" dirty="0">
                <a:solidFill>
                  <a:schemeClr val="tx1"/>
                </a:solidFill>
                <a:effectLst/>
                <a:latin typeface="+mn-lt"/>
                <a:ea typeface="+mn-ea"/>
                <a:cs typeface="+mn-cs"/>
              </a:rPr>
              <a:t>pertinent to their department or restricting a customer's data access to only the data relevant to their company.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access restriction logic is located in the database tier rather than away from the data in another application tier. Simplifies the design and coding of security in your application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Makes your security system more reliable and robust by reducing the surface area of your security system</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9197153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Speaker</a:t>
            </a:r>
            <a:r>
              <a:rPr lang="en-US" sz="1200" kern="1200" baseline="0" dirty="0">
                <a:solidFill>
                  <a:schemeClr val="tx1"/>
                </a:solidFill>
                <a:effectLst/>
                <a:latin typeface="+mn-lt"/>
                <a:ea typeface="+mn-ea"/>
                <a:cs typeface="+mn-cs"/>
              </a:rPr>
              <a:t> Notes:</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SQL Database authenticate at the database level by using contained database users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making databases more portable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Parallel Queries</a:t>
            </a:r>
            <a:r>
              <a:rPr lang="en-US" sz="1200" b="0" i="0" kern="1200" baseline="0" dirty="0">
                <a:solidFill>
                  <a:schemeClr val="tx1"/>
                </a:solidFill>
                <a:effectLst/>
                <a:latin typeface="+mn-lt"/>
                <a:ea typeface="+mn-ea"/>
                <a:cs typeface="+mn-cs"/>
              </a:rPr>
              <a:t> s</a:t>
            </a:r>
            <a:r>
              <a:rPr lang="en-US" sz="1200" b="0" i="0" kern="1200" dirty="0">
                <a:solidFill>
                  <a:schemeClr val="tx1"/>
                </a:solidFill>
                <a:effectLst/>
                <a:latin typeface="+mn-lt"/>
                <a:ea typeface="+mn-ea"/>
                <a:cs typeface="+mn-cs"/>
              </a:rPr>
              <a:t>upport heavier workloads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Author stored procedures, triggers, user-defined functions, user-defined types, and user-defined aggregates in managed code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1047320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The</a:t>
            </a:r>
            <a:r>
              <a:rPr lang="sv-SE" baseline="0" dirty="0"/>
              <a:t> Azure data Platform is HUGE and growing. This session will have to be brief about some of this content and make a few deep dives here and there.</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sv-SE" b="1" dirty="0" err="1">
                <a:effectLst/>
                <a:latin typeface="Segoe UI" panose="020B0502040204020203" pitchFamily="34" charset="0"/>
              </a:rPr>
              <a:t>Important</a:t>
            </a:r>
            <a:r>
              <a:rPr lang="sv-SE" b="1" dirty="0">
                <a:effectLst/>
                <a:latin typeface="Segoe UI" panose="020B0502040204020203" pitchFamily="34" charset="0"/>
              </a:rPr>
              <a:t>:</a:t>
            </a:r>
            <a:r>
              <a:rPr lang="sv-SE" b="0" dirty="0">
                <a:effectLst/>
                <a:latin typeface="Segoe UI" panose="020B0502040204020203" pitchFamily="34" charset="0"/>
              </a:rPr>
              <a:t> In the Preview Management Portal </a:t>
            </a:r>
            <a:r>
              <a:rPr lang="sv-SE" b="0" dirty="0" err="1">
                <a:effectLst/>
                <a:latin typeface="Segoe UI" panose="020B0502040204020203" pitchFamily="34" charset="0"/>
              </a:rPr>
              <a:t>you</a:t>
            </a:r>
            <a:r>
              <a:rPr lang="sv-SE" b="0" dirty="0">
                <a:effectLst/>
                <a:latin typeface="Segoe UI" panose="020B0502040204020203" pitchFamily="34" charset="0"/>
              </a:rPr>
              <a:t> </a:t>
            </a:r>
            <a:r>
              <a:rPr lang="sv-SE" b="0" dirty="0" err="1">
                <a:effectLst/>
                <a:latin typeface="Segoe UI" panose="020B0502040204020203" pitchFamily="34" charset="0"/>
              </a:rPr>
              <a:t>are</a:t>
            </a:r>
            <a:r>
              <a:rPr lang="sv-SE" b="0" dirty="0">
                <a:effectLst/>
                <a:latin typeface="Segoe UI" panose="020B0502040204020203" pitchFamily="34" charset="0"/>
              </a:rPr>
              <a:t> </a:t>
            </a:r>
            <a:r>
              <a:rPr lang="sv-SE" b="0" dirty="0" err="1">
                <a:effectLst/>
                <a:latin typeface="Segoe UI" panose="020B0502040204020203" pitchFamily="34" charset="0"/>
              </a:rPr>
              <a:t>able</a:t>
            </a:r>
            <a:r>
              <a:rPr lang="sv-SE" b="0" dirty="0">
                <a:effectLst/>
                <a:latin typeface="Segoe UI" panose="020B0502040204020203" pitchFamily="34" charset="0"/>
              </a:rPr>
              <a:t> to </a:t>
            </a:r>
            <a:r>
              <a:rPr lang="sv-SE" b="0" dirty="0" err="1">
                <a:effectLst/>
                <a:latin typeface="Segoe UI" panose="020B0502040204020203" pitchFamily="34" charset="0"/>
              </a:rPr>
              <a:t>create</a:t>
            </a:r>
            <a:r>
              <a:rPr lang="sv-SE" b="0" dirty="0">
                <a:effectLst/>
                <a:latin typeface="Segoe UI" panose="020B0502040204020203" pitchFamily="34" charset="0"/>
              </a:rPr>
              <a:t> a </a:t>
            </a:r>
            <a:r>
              <a:rPr lang="sv-SE" b="0" dirty="0" err="1">
                <a:effectLst/>
                <a:latin typeface="Segoe UI" panose="020B0502040204020203" pitchFamily="34" charset="0"/>
              </a:rPr>
              <a:t>custom</a:t>
            </a:r>
            <a:r>
              <a:rPr lang="sv-SE" b="0" dirty="0">
                <a:effectLst/>
                <a:latin typeface="Segoe UI" panose="020B0502040204020203" pitchFamily="34" charset="0"/>
              </a:rPr>
              <a:t> server FQDN! In the Management Portal </a:t>
            </a:r>
            <a:r>
              <a:rPr lang="sv-SE" b="0" dirty="0" err="1">
                <a:effectLst/>
                <a:latin typeface="Segoe UI" panose="020B0502040204020203" pitchFamily="34" charset="0"/>
              </a:rPr>
              <a:t>that</a:t>
            </a:r>
            <a:r>
              <a:rPr lang="sv-SE" b="0" dirty="0">
                <a:effectLst/>
                <a:latin typeface="Segoe UI" panose="020B0502040204020203" pitchFamily="34" charset="0"/>
              </a:rPr>
              <a:t> </a:t>
            </a:r>
            <a:r>
              <a:rPr lang="sv-SE" b="0" dirty="0" err="1">
                <a:effectLst/>
                <a:latin typeface="Segoe UI" panose="020B0502040204020203" pitchFamily="34" charset="0"/>
              </a:rPr>
              <a:t>name</a:t>
            </a:r>
            <a:r>
              <a:rPr lang="sv-SE" b="0" dirty="0">
                <a:effectLst/>
                <a:latin typeface="Segoe UI" panose="020B0502040204020203" pitchFamily="34" charset="0"/>
              </a:rPr>
              <a:t> is </a:t>
            </a:r>
            <a:r>
              <a:rPr lang="sv-SE" b="0" dirty="0" err="1">
                <a:effectLst/>
                <a:latin typeface="Segoe UI" panose="020B0502040204020203" pitchFamily="34" charset="0"/>
              </a:rPr>
              <a:t>randomized</a:t>
            </a:r>
            <a:r>
              <a:rPr lang="sv-SE" b="0" dirty="0">
                <a:effectLst/>
                <a:latin typeface="Segoe UI" panose="020B0502040204020203" pitchFamily="34" charset="0"/>
              </a:rPr>
              <a:t>.</a:t>
            </a:r>
            <a:endParaRPr lang="en-US" b="0" dirty="0">
              <a:effectLst/>
              <a:latin typeface="Segoe UI" panose="020B0502040204020203" pitchFamily="34" charset="0"/>
            </a:endParaRPr>
          </a:p>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Show the different methods of provisioning a SQL Database server</a:t>
            </a:r>
            <a:r>
              <a:rPr lang="en-US" baseline="0" dirty="0">
                <a:effectLst/>
                <a:latin typeface="Segoe UI" panose="020B0502040204020203" pitchFamily="34" charset="0"/>
              </a:rPr>
              <a:t> along with </a:t>
            </a:r>
            <a:r>
              <a:rPr lang="en-US" b="1" baseline="0" dirty="0">
                <a:effectLst/>
                <a:latin typeface="Segoe UI" panose="020B0502040204020203" pitchFamily="34" charset="0"/>
              </a:rPr>
              <a:t>how easy it is</a:t>
            </a:r>
            <a:r>
              <a:rPr lang="en-US" baseline="0" dirty="0">
                <a:effectLst/>
                <a:latin typeface="Segoe UI" panose="020B0502040204020203" pitchFamily="34" charset="0"/>
              </a:rPr>
              <a:t>. Plus, help the attendees understand what a SQL Database “server” really is.</a:t>
            </a:r>
            <a:endParaRPr lang="en-US" baseline="0" noProof="0" dirty="0">
              <a:effectLst/>
              <a:latin typeface="Segoe UI" panose="020B0502040204020203" pitchFamily="34" charset="0"/>
            </a:endParaRPr>
          </a:p>
          <a:p>
            <a:pPr rtl="0"/>
            <a:r>
              <a:rPr lang="en-US" baseline="0" noProof="0" dirty="0">
                <a:effectLst/>
                <a:latin typeface="Segoe UI" panose="020B0502040204020203" pitchFamily="34" charset="0"/>
              </a:rPr>
              <a:t>In the Preview Portal you can select the name of the server you create!</a:t>
            </a:r>
            <a:endParaRPr lang="en-US" noProof="0"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rPr>
              <a:t>Provisioning an on-premises</a:t>
            </a:r>
            <a:r>
              <a:rPr lang="en-US" baseline="0" dirty="0">
                <a:effectLst/>
              </a:rPr>
              <a:t> SQL Server box can be time consuming, costly, and at times, a challenge. With SQL Database, provisioning a “server” is painless, quick, and provisioned in a matter of seconds.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Provision servers interactively using the Management Portal</a:t>
            </a:r>
            <a:endParaRPr lang="en-US" dirty="0">
              <a:effectLst/>
            </a:endParaRPr>
          </a:p>
          <a:p>
            <a:pPr rtl="0"/>
            <a:r>
              <a:rPr lang="en-US" dirty="0">
                <a:effectLst/>
                <a:latin typeface="Segoe UI" panose="020B0502040204020203" pitchFamily="34" charset="0"/>
              </a:rPr>
              <a:t>Automate server provisioning using the Microsoft Azure Management</a:t>
            </a:r>
            <a:r>
              <a:rPr lang="en-US" baseline="0" dirty="0">
                <a:effectLst/>
                <a:latin typeface="Segoe UI" panose="020B0502040204020203" pitchFamily="34" charset="0"/>
              </a:rPr>
              <a:t> API or PowerShell.</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While</a:t>
            </a:r>
            <a:r>
              <a:rPr lang="en-US" baseline="0" dirty="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26091371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Show</a:t>
            </a:r>
            <a:r>
              <a:rPr lang="en-US" baseline="0" dirty="0">
                <a:effectLst/>
                <a:latin typeface="Segoe UI" panose="020B0502040204020203" pitchFamily="34" charset="0"/>
              </a:rPr>
              <a:t> how to configure IP-Filtering in the firewall for the SQL </a:t>
            </a:r>
            <a:r>
              <a:rPr lang="en-US" baseline="0">
                <a:effectLst/>
                <a:latin typeface="Segoe UI" panose="020B0502040204020203" pitchFamily="34" charset="0"/>
              </a:rPr>
              <a:t>Database Server.</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9867546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Show the different methods of provisioning a SQL Database server</a:t>
            </a:r>
            <a:r>
              <a:rPr lang="en-US" baseline="0" dirty="0">
                <a:effectLst/>
                <a:latin typeface="Segoe UI" panose="020B0502040204020203" pitchFamily="34" charset="0"/>
              </a:rPr>
              <a:t> along with </a:t>
            </a:r>
            <a:r>
              <a:rPr lang="en-US" b="1" baseline="0" dirty="0">
                <a:effectLst/>
                <a:latin typeface="Segoe UI" panose="020B0502040204020203" pitchFamily="34" charset="0"/>
              </a:rPr>
              <a:t>how easy it is</a:t>
            </a:r>
            <a:r>
              <a:rPr lang="en-US" baseline="0" dirty="0">
                <a:effectLst/>
                <a:latin typeface="Segoe UI" panose="020B0502040204020203" pitchFamily="34" charset="0"/>
              </a:rPr>
              <a:t>. Plus, help the attendees understand what a SQL Database “server” really is.</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rPr>
              <a:t>Provisioning an on-premises</a:t>
            </a:r>
            <a:r>
              <a:rPr lang="en-US" baseline="0" dirty="0">
                <a:effectLst/>
              </a:rPr>
              <a:t> SQL Server box can be time consuming, costly, and at times, a challenge. With SQL Database, provisioning a “server” is painless, quick, and provisioned in a matter of seconds.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Provision servers interactively using the Management Portal</a:t>
            </a:r>
            <a:endParaRPr lang="en-US" dirty="0">
              <a:effectLst/>
            </a:endParaRPr>
          </a:p>
          <a:p>
            <a:pPr rtl="0"/>
            <a:r>
              <a:rPr lang="en-US" dirty="0">
                <a:effectLst/>
                <a:latin typeface="Segoe UI" panose="020B0502040204020203" pitchFamily="34" charset="0"/>
              </a:rPr>
              <a:t>Automate server provisioning using the Microsoft Azure Management</a:t>
            </a:r>
            <a:r>
              <a:rPr lang="en-US" baseline="0" dirty="0">
                <a:effectLst/>
                <a:latin typeface="Segoe UI" panose="020B0502040204020203" pitchFamily="34" charset="0"/>
              </a:rPr>
              <a:t> API or PowerShell.</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While</a:t>
            </a:r>
            <a:r>
              <a:rPr lang="en-US" baseline="0" dirty="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4752218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Show the different methods of provisioning a SQL Database server</a:t>
            </a:r>
            <a:r>
              <a:rPr lang="en-US" baseline="0" dirty="0">
                <a:effectLst/>
                <a:latin typeface="Segoe UI" panose="020B0502040204020203" pitchFamily="34" charset="0"/>
              </a:rPr>
              <a:t> along with </a:t>
            </a:r>
            <a:r>
              <a:rPr lang="en-US" b="1" baseline="0" dirty="0">
                <a:effectLst/>
                <a:latin typeface="Segoe UI" panose="020B0502040204020203" pitchFamily="34" charset="0"/>
              </a:rPr>
              <a:t>how easy it is</a:t>
            </a:r>
            <a:r>
              <a:rPr lang="en-US" baseline="0" dirty="0">
                <a:effectLst/>
                <a:latin typeface="Segoe UI" panose="020B0502040204020203" pitchFamily="34" charset="0"/>
              </a:rPr>
              <a:t>. Plus, help the attendees understand what a SQL Database “server” really is.</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rPr>
              <a:t>Provisioning an on-premises</a:t>
            </a:r>
            <a:r>
              <a:rPr lang="en-US" baseline="0" dirty="0">
                <a:effectLst/>
              </a:rPr>
              <a:t> SQL Server box can be time consuming, costly, and at times, a challenge. With SQL Database, provisioning a “server” is painless, quick, and provisioned in a matter of seconds.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Automate server provisioning using the Microsoft Azure Management</a:t>
            </a:r>
            <a:r>
              <a:rPr lang="en-US" baseline="0" dirty="0">
                <a:effectLst/>
                <a:latin typeface="Segoe UI" panose="020B0502040204020203" pitchFamily="34" charset="0"/>
              </a:rPr>
              <a:t> API or PowerShell or xplat-cli.</a:t>
            </a:r>
            <a:endParaRPr lang="en-US" dirty="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11426006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baseline="0"/>
              <a:t>Demo 1)</a:t>
            </a:r>
            <a:endParaRPr lang="en-US" sz="700" baseline="0" dirty="0"/>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37973827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baseline="0" dirty="0">
                <a:effectLst/>
                <a:latin typeface="Segoe UI" panose="020B0502040204020203" pitchFamily="34" charset="0"/>
              </a:rPr>
              <a:t>Highlight what’s new in the latest SQL Database service update.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rPr>
              <a:t>In late September</a:t>
            </a:r>
            <a:r>
              <a:rPr lang="en-US" baseline="0" dirty="0">
                <a:effectLst/>
              </a:rPr>
              <a:t> a service update was deployed to Microsoft Azure SQL Database that included new functionality.</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Linked Server – </a:t>
            </a:r>
            <a:r>
              <a:rPr lang="en-US" dirty="0"/>
              <a:t>This is a new component for database hybrid solutions spanning on-premises corporate networks and the Microsoft Azure cloud. </a:t>
            </a:r>
            <a:endParaRPr lang="en-US" dirty="0">
              <a:effectLst/>
              <a:latin typeface="Segoe UI" panose="020B0502040204020203" pitchFamily="34" charset="0"/>
            </a:endParaRPr>
          </a:p>
          <a:p>
            <a:pPr rtl="0"/>
            <a:r>
              <a:rPr lang="en-US" dirty="0">
                <a:effectLst/>
                <a:latin typeface="Segoe UI" panose="020B0502040204020203" pitchFamily="34" charset="0"/>
              </a:rPr>
              <a:t>Recursive Trigger – </a:t>
            </a:r>
            <a:r>
              <a:rPr lang="en-US" dirty="0"/>
              <a:t>Just like SQL Server 2012, the option can be configured via ALTER</a:t>
            </a:r>
            <a:r>
              <a:rPr lang="en-US" baseline="0" dirty="0"/>
              <a:t> DATABASE </a:t>
            </a:r>
            <a:r>
              <a:rPr lang="en-US" baseline="0" dirty="0" err="1"/>
              <a:t>dbname</a:t>
            </a:r>
            <a:r>
              <a:rPr lang="en-US" baseline="0" dirty="0"/>
              <a:t> SET RECURSIVE_TRIGGERS ON|OFF </a:t>
            </a:r>
            <a:endParaRPr lang="en-US" dirty="0">
              <a:effectLst/>
              <a:latin typeface="Segoe UI" panose="020B0502040204020203" pitchFamily="34" charset="0"/>
            </a:endParaRPr>
          </a:p>
          <a:p>
            <a:pPr rtl="0"/>
            <a:r>
              <a:rPr lang="en-US" dirty="0">
                <a:effectLst/>
                <a:latin typeface="Segoe UI" panose="020B0502040204020203" pitchFamily="34" charset="0"/>
              </a:rPr>
              <a:t>DBCC –</a:t>
            </a:r>
            <a:r>
              <a:rPr lang="en-US" baseline="0" dirty="0">
                <a:effectLst/>
                <a:latin typeface="Segoe UI" panose="020B0502040204020203" pitchFamily="34" charset="0"/>
              </a:rPr>
              <a:t> </a:t>
            </a:r>
            <a:r>
              <a:rPr lang="en-US" dirty="0"/>
              <a:t>The query optimizer uses statistics to estimate the cardinality or number of rows in the query result, which enables the query optimizer to create a high quality query plan.</a:t>
            </a:r>
            <a:endParaRPr lang="en-US" baseline="0" dirty="0">
              <a:effectLst/>
              <a:latin typeface="Segoe UI" panose="020B0502040204020203" pitchFamily="34" charset="0"/>
            </a:endParaRPr>
          </a:p>
          <a:p>
            <a:pPr rtl="0"/>
            <a:r>
              <a:rPr lang="en-US" baseline="0" dirty="0">
                <a:effectLst/>
                <a:latin typeface="Segoe UI" panose="020B0502040204020203" pitchFamily="34" charset="0"/>
              </a:rPr>
              <a:t>Firewall Rules – </a:t>
            </a:r>
            <a:r>
              <a:rPr lang="en-US" dirty="0"/>
              <a:t>different rules for different databases hosted on the same logical SQL Database server</a:t>
            </a:r>
            <a:endParaRPr lang="en-US" dirty="0">
              <a:effectLst/>
            </a:endParaRPr>
          </a:p>
          <a:p>
            <a:pPr rtl="0"/>
            <a:r>
              <a:rPr lang="en-US" b="1" dirty="0">
                <a:effectLst/>
                <a:latin typeface="Segoe UI" panose="020B0502040204020203" pitchFamily="34" charset="0"/>
              </a:rPr>
              <a:t>Notes:</a:t>
            </a:r>
            <a:endParaRPr lang="en-US" dirty="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25404070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11024388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pc="-51" dirty="0">
                <a:solidFill>
                  <a:schemeClr val="bg2"/>
                </a:solidFill>
                <a:latin typeface="+mn-lt"/>
                <a:ea typeface="+mn-ea"/>
                <a:cs typeface="+mn-cs"/>
              </a:rPr>
              <a:t>Emergency data recovery when you need it most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7366998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RTO </a:t>
            </a:r>
            <a:r>
              <a:rPr lang="sv-SE" dirty="0" err="1"/>
              <a:t>Recovery</a:t>
            </a:r>
            <a:r>
              <a:rPr lang="sv-SE" dirty="0"/>
              <a:t> </a:t>
            </a:r>
            <a:r>
              <a:rPr lang="sv-SE" dirty="0" err="1"/>
              <a:t>time</a:t>
            </a:r>
            <a:r>
              <a:rPr lang="sv-SE" dirty="0"/>
              <a:t> </a:t>
            </a:r>
            <a:r>
              <a:rPr lang="sv-SE" dirty="0" err="1"/>
              <a:t>objective</a:t>
            </a:r>
            <a:r>
              <a:rPr lang="sv-SE" dirty="0"/>
              <a:t> http://en.wikipedia.org/wiki/Recovery_time_objective</a:t>
            </a:r>
          </a:p>
          <a:p>
            <a:r>
              <a:rPr lang="sv-SE" dirty="0"/>
              <a:t>RPO</a:t>
            </a:r>
            <a:r>
              <a:rPr lang="sv-SE" baseline="0" dirty="0"/>
              <a:t> </a:t>
            </a:r>
            <a:r>
              <a:rPr lang="sv-SE" baseline="0" dirty="0" err="1"/>
              <a:t>Recovery</a:t>
            </a:r>
            <a:r>
              <a:rPr lang="sv-SE" baseline="0" dirty="0"/>
              <a:t> </a:t>
            </a:r>
            <a:r>
              <a:rPr lang="sv-SE" baseline="0" dirty="0" err="1"/>
              <a:t>point</a:t>
            </a:r>
            <a:r>
              <a:rPr lang="sv-SE" baseline="0" dirty="0"/>
              <a:t> </a:t>
            </a:r>
            <a:r>
              <a:rPr lang="sv-SE" baseline="0" dirty="0" err="1"/>
              <a:t>objective</a:t>
            </a:r>
            <a:r>
              <a:rPr lang="sv-SE" baseline="0" dirty="0"/>
              <a:t> http://en.wikipedia.org/wiki/Recovery_point_objective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24542740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RTO </a:t>
            </a:r>
            <a:r>
              <a:rPr lang="sv-SE" dirty="0" err="1"/>
              <a:t>Recovery</a:t>
            </a:r>
            <a:r>
              <a:rPr lang="sv-SE" dirty="0"/>
              <a:t> </a:t>
            </a:r>
            <a:r>
              <a:rPr lang="sv-SE" dirty="0" err="1"/>
              <a:t>time</a:t>
            </a:r>
            <a:r>
              <a:rPr lang="sv-SE" dirty="0"/>
              <a:t> </a:t>
            </a:r>
            <a:r>
              <a:rPr lang="sv-SE" dirty="0" err="1"/>
              <a:t>objective</a:t>
            </a:r>
            <a:r>
              <a:rPr lang="sv-SE" dirty="0"/>
              <a:t> http://en.wikipedia.org/wiki/Recovery_time_objective</a:t>
            </a:r>
          </a:p>
          <a:p>
            <a:r>
              <a:rPr lang="sv-SE" dirty="0"/>
              <a:t>RPO</a:t>
            </a:r>
            <a:r>
              <a:rPr lang="sv-SE" baseline="0" dirty="0"/>
              <a:t> </a:t>
            </a:r>
            <a:r>
              <a:rPr lang="sv-SE" baseline="0" dirty="0" err="1"/>
              <a:t>Recovery</a:t>
            </a:r>
            <a:r>
              <a:rPr lang="sv-SE" baseline="0" dirty="0"/>
              <a:t> </a:t>
            </a:r>
            <a:r>
              <a:rPr lang="sv-SE" baseline="0" dirty="0" err="1"/>
              <a:t>point</a:t>
            </a:r>
            <a:r>
              <a:rPr lang="sv-SE" baseline="0" dirty="0"/>
              <a:t> </a:t>
            </a:r>
            <a:r>
              <a:rPr lang="sv-SE" baseline="0" dirty="0" err="1"/>
              <a:t>objective</a:t>
            </a:r>
            <a:r>
              <a:rPr lang="sv-SE" baseline="0" dirty="0"/>
              <a:t> http://en.wikipedia.org/wiki/Recovery_point_objective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4212303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Now let’s focus on Microsoft Azure</a:t>
            </a:r>
            <a:r>
              <a:rPr lang="sv-SE" baseline="0" dirty="0"/>
              <a:t> SQL Database the PaaS service!</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8806332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Segoe UI Light"/>
              </a:rPr>
              <a:t>Gain insight into database events &amp; streamline compliance-related tasks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15964210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Speaker notes:</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Full-Text Search allows fast and flexible indexing for keyword-based query of text data stored in tables with columns of following data types: char, </a:t>
            </a:r>
            <a:r>
              <a:rPr lang="en-US" sz="1200" b="0" i="0" kern="1200" dirty="0" err="1">
                <a:solidFill>
                  <a:schemeClr val="tx1"/>
                </a:solidFill>
                <a:effectLst/>
                <a:latin typeface="+mn-lt"/>
                <a:ea typeface="+mn-ea"/>
                <a:cs typeface="+mn-cs"/>
              </a:rPr>
              <a:t>varchar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nchar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nvarchar</a:t>
            </a:r>
            <a:r>
              <a:rPr lang="en-US" sz="1200" b="0" i="0" kern="1200" dirty="0">
                <a:solidFill>
                  <a:schemeClr val="tx1"/>
                </a:solidFill>
                <a:effectLst/>
                <a:latin typeface="+mn-lt"/>
                <a:ea typeface="+mn-ea"/>
                <a:cs typeface="+mn-cs"/>
              </a:rPr>
              <a:t>, text, </a:t>
            </a:r>
            <a:r>
              <a:rPr lang="en-US" sz="1200" b="0" i="0" kern="1200" dirty="0" err="1">
                <a:solidFill>
                  <a:schemeClr val="tx1"/>
                </a:solidFill>
                <a:effectLst/>
                <a:latin typeface="+mn-lt"/>
                <a:ea typeface="+mn-ea"/>
                <a:cs typeface="+mn-cs"/>
              </a:rPr>
              <a:t>ntext</a:t>
            </a:r>
            <a:r>
              <a:rPr lang="en-US" sz="1200" b="0" i="0" kern="1200" dirty="0">
                <a:solidFill>
                  <a:schemeClr val="tx1"/>
                </a:solidFill>
                <a:effectLst/>
                <a:latin typeface="+mn-lt"/>
                <a:ea typeface="+mn-ea"/>
                <a:cs typeface="+mn-cs"/>
              </a:rPr>
              <a:t>, image, xml, or </a:t>
            </a:r>
            <a:r>
              <a:rPr lang="en-US" sz="1200" b="0" i="0" kern="1200" dirty="0" err="1">
                <a:solidFill>
                  <a:schemeClr val="tx1"/>
                </a:solidFill>
                <a:effectLst/>
                <a:latin typeface="+mn-lt"/>
                <a:ea typeface="+mn-ea"/>
                <a:cs typeface="+mn-cs"/>
              </a:rPr>
              <a:t>varbinary</a:t>
            </a:r>
            <a:r>
              <a:rPr lang="en-US" sz="1200" b="0" i="0" kern="1200" dirty="0">
                <a:solidFill>
                  <a:schemeClr val="tx1"/>
                </a:solidFill>
                <a:effectLst/>
                <a:latin typeface="+mn-lt"/>
                <a:ea typeface="+mn-ea"/>
                <a:cs typeface="+mn-cs"/>
              </a:rPr>
              <a:t>(max) </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Full-text queries can include simple words and phrases or multiple forms of a word or phrase.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full-text query returns any documents that contain at least one match (also known as a hit). A match occurs when a target document contains all the terms specified in the full-text query, and meets any other search conditions, such as the distance between the matching terms.</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Full-text queries perform linguistic searches against text data in full-text indexes by operating on words and phrases based on rules of a particular language such as English or Japanese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full-text query returns any documents that contain at least one match (also known as a hit). A match occurs when a target document contains all the terms specified in the full-text query, and meets any other search conditions, such as the distance between the matching terms.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Full-text search is applicable to a wide range of business scenarios such as e-businesses—searching for items on a web site; law firms—searching for case histories in a legal-data repository; or human resources departments—matching job descriptions with stored resumes. </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37901057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a:t>
            </a:r>
          </a:p>
          <a:p>
            <a:r>
              <a:rPr lang="en-US" b="0" dirty="0"/>
              <a:t>XML</a:t>
            </a:r>
            <a:r>
              <a:rPr lang="en-US" b="0" baseline="0" dirty="0"/>
              <a:t> indexes speedup XQuery-based query response</a:t>
            </a:r>
          </a:p>
          <a:p>
            <a:endParaRPr lang="en-US" b="0" baseline="0" dirty="0"/>
          </a:p>
          <a:p>
            <a:r>
              <a:rPr lang="en-US" b="1" baseline="0" dirty="0"/>
              <a:t>Speaker notes:</a:t>
            </a:r>
          </a:p>
          <a:p>
            <a:endParaRPr lang="en-US" b="1" baseline="0"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An XML index is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like a copy of an XML object tree that is saved into the database for rapid reuse</a:t>
            </a:r>
            <a:r>
              <a:rPr lang="en-US" sz="1200" kern="1200" baseline="0" dirty="0">
                <a:solidFill>
                  <a:schemeClr val="tx1"/>
                </a:solidFill>
                <a:effectLst/>
                <a:latin typeface="+mn-lt"/>
                <a:ea typeface="+mn-ea"/>
                <a:cs typeface="+mn-cs"/>
              </a:rPr>
              <a:t> rather than an object created in memory and traversed during query time </a:t>
            </a:r>
            <a:r>
              <a:rPr lang="en-US" sz="1200" kern="1200" dirty="0">
                <a:solidFill>
                  <a:schemeClr val="tx1"/>
                </a:solidFill>
                <a:effectLst/>
                <a:latin typeface="+mn-lt"/>
                <a:ea typeface="+mn-ea"/>
                <a:cs typeface="+mn-cs"/>
              </a:rPr>
              <a:t>which is a relatively slow process.</a:t>
            </a:r>
            <a:endParaRPr lang="en-US" sz="1200" kern="1200" baseline="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Before you can create a primary XML index on a table, the table must have a clustered primary key.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Secondary indexes are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designed to speed up a particular type of query</a:t>
            </a:r>
            <a:r>
              <a:rPr lang="en-US" sz="1200" kern="1200" baseline="0" dirty="0">
                <a:solidFill>
                  <a:schemeClr val="tx1"/>
                </a:solidFill>
                <a:effectLst/>
                <a:latin typeface="+mn-lt"/>
                <a:ea typeface="+mn-ea"/>
                <a:cs typeface="+mn-cs"/>
              </a:rPr>
              <a:t> such as </a:t>
            </a:r>
            <a:r>
              <a:rPr lang="en-US" sz="1200" kern="1200" dirty="0">
                <a:solidFill>
                  <a:schemeClr val="tx1"/>
                </a:solidFill>
                <a:effectLst/>
                <a:latin typeface="+mn-lt"/>
                <a:ea typeface="+mn-ea"/>
                <a:cs typeface="+mn-cs"/>
              </a:rPr>
              <a:t>PATH, VALUE, and PROPERTY indexes</a:t>
            </a:r>
            <a:r>
              <a:rPr lang="en-US" sz="120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 PATH index helps to decide whether a particular path to an element or attribute is valid. It is typically used with the </a:t>
            </a:r>
            <a:r>
              <a:rPr lang="en-US" sz="1200" b="1" kern="1200" dirty="0">
                <a:solidFill>
                  <a:schemeClr val="tx1"/>
                </a:solidFill>
                <a:effectLst/>
                <a:latin typeface="+mn-lt"/>
                <a:ea typeface="+mn-ea"/>
                <a:cs typeface="+mn-cs"/>
              </a:rPr>
              <a:t>exist() XQuery</a:t>
            </a:r>
            <a:r>
              <a:rPr lang="en-US" sz="1200" kern="1200" dirty="0">
                <a:solidFill>
                  <a:schemeClr val="tx1"/>
                </a:solidFill>
                <a:effectLst/>
                <a:latin typeface="+mn-lt"/>
                <a:ea typeface="+mn-ea"/>
                <a:cs typeface="+mn-cs"/>
              </a:rPr>
              <a:t> method.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 VALUE index helps to obtain the value of an element or attribute.</a:t>
            </a:r>
            <a:endParaRPr lang="en-GB"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 PROPERTY index is used when retrieving multiple values through PATH expressions.</a:t>
            </a:r>
            <a:endParaRPr lang="en-GB"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b="1" baseline="0" dirty="0"/>
          </a:p>
          <a:p>
            <a:endParaRPr lang="en-US" b="1"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6244322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000" b="1" dirty="0"/>
              <a:t>Slide objective:</a:t>
            </a:r>
          </a:p>
          <a:p>
            <a:pPr marL="0" indent="0">
              <a:buNone/>
            </a:pPr>
            <a:r>
              <a:rPr lang="en-US" sz="1200" kern="1200" dirty="0">
                <a:solidFill>
                  <a:schemeClr val="tx1"/>
                </a:solidFill>
                <a:effectLst/>
                <a:latin typeface="+mn-lt"/>
                <a:ea typeface="+mn-ea"/>
                <a:cs typeface="+mn-cs"/>
              </a:rPr>
              <a:t>Emphasize</a:t>
            </a:r>
            <a:r>
              <a:rPr lang="en-US" sz="1200" kern="1200" baseline="0" dirty="0">
                <a:solidFill>
                  <a:schemeClr val="tx1"/>
                </a:solidFill>
                <a:effectLst/>
                <a:latin typeface="+mn-lt"/>
                <a:ea typeface="+mn-ea"/>
                <a:cs typeface="+mn-cs"/>
              </a:rPr>
              <a:t> Azure SQL Database service has e</a:t>
            </a:r>
            <a:r>
              <a:rPr lang="en-US" sz="1200" kern="1200" dirty="0">
                <a:solidFill>
                  <a:schemeClr val="tx1"/>
                </a:solidFill>
                <a:effectLst/>
                <a:latin typeface="+mn-lt"/>
                <a:ea typeface="+mn-ea"/>
                <a:cs typeface="+mn-cs"/>
              </a:rPr>
              <a:t>xtremely rich environment for monitoring the status of your databases using DMVs.</a:t>
            </a:r>
          </a:p>
          <a:p>
            <a:pPr marL="0" indent="0">
              <a:buNone/>
            </a:pPr>
            <a:endParaRPr lang="en-US" sz="1200" kern="1200" dirty="0">
              <a:solidFill>
                <a:schemeClr val="tx1"/>
              </a:solidFill>
              <a:effectLst/>
              <a:latin typeface="+mn-lt"/>
              <a:ea typeface="+mn-ea"/>
              <a:cs typeface="+mn-cs"/>
            </a:endParaRPr>
          </a:p>
          <a:p>
            <a:pPr marL="0" indent="0">
              <a:buNone/>
            </a:pPr>
            <a:r>
              <a:rPr lang="en-US" sz="1200" b="1" kern="1200" dirty="0">
                <a:solidFill>
                  <a:schemeClr val="tx1"/>
                </a:solidFill>
                <a:effectLst/>
                <a:latin typeface="+mn-lt"/>
                <a:ea typeface="+mn-ea"/>
                <a:cs typeface="+mn-cs"/>
              </a:rPr>
              <a:t>Speaker notes:</a:t>
            </a:r>
            <a:endParaRPr lang="en-US" sz="2000" b="1" dirty="0"/>
          </a:p>
          <a:p>
            <a:pPr marL="0" indent="0">
              <a:buNone/>
            </a:pPr>
            <a:endParaRPr lang="en-US" sz="2000" dirty="0"/>
          </a:p>
          <a:p>
            <a:pPr marL="342900" indent="-342900">
              <a:buFont typeface="Arial" panose="020B0604020202020204" pitchFamily="34" charset="0"/>
              <a:buChar char="•"/>
            </a:pPr>
            <a:r>
              <a:rPr lang="en-US" sz="2000" dirty="0"/>
              <a:t>Microsoft Azure SQL Database partially supports three categories of dynamic management views:</a:t>
            </a:r>
            <a:br>
              <a:rPr lang="en-US" sz="2000" dirty="0"/>
            </a:br>
            <a:endParaRPr lang="en-US" sz="2000" dirty="0"/>
          </a:p>
          <a:p>
            <a:pPr lvl="1"/>
            <a:r>
              <a:rPr lang="en-US" sz="1600" dirty="0"/>
              <a:t>Database-related dynamic management views (indexes, partitions and waits)</a:t>
            </a:r>
            <a:br>
              <a:rPr lang="en-US" sz="1600" dirty="0"/>
            </a:br>
            <a:endParaRPr lang="en-US" sz="1600" dirty="0"/>
          </a:p>
          <a:p>
            <a:pPr lvl="1"/>
            <a:r>
              <a:rPr lang="en-US" sz="1600" dirty="0"/>
              <a:t>Execution-related dynamic management views (connections, sessions, requests)</a:t>
            </a:r>
            <a:br>
              <a:rPr lang="en-US" sz="1600" dirty="0"/>
            </a:br>
            <a:br>
              <a:rPr lang="en-US" sz="1600" dirty="0"/>
            </a:br>
            <a:r>
              <a:rPr lang="en-US" sz="1600" dirty="0"/>
              <a:t>Transaction-related dynamic management views (transactions and locks)</a:t>
            </a:r>
            <a:br>
              <a:rPr lang="en-US" sz="1600" dirty="0"/>
            </a:br>
            <a:endParaRPr lang="en-US" sz="16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Identify expensive queries</a:t>
            </a:r>
            <a:r>
              <a:rPr lang="en-US" sz="1200" kern="1200" baseline="0" dirty="0">
                <a:solidFill>
                  <a:schemeClr val="tx1"/>
                </a:solidFill>
                <a:effectLst/>
                <a:latin typeface="+mn-lt"/>
                <a:ea typeface="+mn-ea"/>
                <a:cs typeface="+mn-cs"/>
              </a:rPr>
              <a:t> and g</a:t>
            </a:r>
            <a:r>
              <a:rPr lang="en-US" sz="1200" kern="1200" dirty="0">
                <a:solidFill>
                  <a:schemeClr val="tx1"/>
                </a:solidFill>
                <a:effectLst/>
                <a:latin typeface="+mn-lt"/>
                <a:ea typeface="+mn-ea"/>
                <a:cs typeface="+mn-cs"/>
              </a:rPr>
              <a:t>ain an understanding of long running queries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View the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status of your query within the execution plan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Detect the queries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that run for long may be getting throttled by Azure SQL Database</a:t>
            </a:r>
            <a:r>
              <a:rPr lang="en-US" sz="1200" kern="1200" baseline="0" dirty="0">
                <a:solidFill>
                  <a:schemeClr val="tx1"/>
                </a:solidFill>
                <a:effectLst/>
                <a:latin typeface="+mn-lt"/>
                <a:ea typeface="+mn-ea"/>
                <a:cs typeface="+mn-cs"/>
              </a:rPr>
              <a:t> service</a:t>
            </a:r>
            <a:endParaRPr lang="en-US" sz="1200" kern="1200" dirty="0">
              <a:solidFill>
                <a:schemeClr val="tx1"/>
              </a:solidFill>
              <a:effectLst/>
              <a:latin typeface="+mn-lt"/>
              <a:ea typeface="+mn-ea"/>
              <a:cs typeface="+mn-cs"/>
            </a:endParaRPr>
          </a:p>
          <a:p>
            <a:pPr marL="171450" lvl="0" indent="-171450" algn="l">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Monitor</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size of transactions and</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transaction log usage</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Helps with capacity planning - If these percentages remain near 100% utilization, you should consider improving performance by scaling out, scaling up, or optimizing your database design.</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285750" lvl="0" indent="-285750" algn="l">
              <a:buFont typeface="Arial" panose="020B0604020202020204" pitchFamily="34" charset="0"/>
              <a:buChar char="•"/>
            </a:pPr>
            <a:endParaRPr lang="en-US" sz="16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30916627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2)</a:t>
            </a:r>
            <a:endParaRPr lang="en-US" sz="800" baseline="0" dirty="0"/>
          </a:p>
        </p:txBody>
      </p:sp>
      <p:sp>
        <p:nvSpPr>
          <p:cNvPr id="4" name="Slide Number Placeholder 3"/>
          <p:cNvSpPr>
            <a:spLocks noGrp="1"/>
          </p:cNvSpPr>
          <p:nvPr>
            <p:ph type="sldNum" sz="quarter" idx="10"/>
          </p:nvPr>
        </p:nvSpPr>
        <p:spPr/>
        <p:txBody>
          <a:bodyPr/>
          <a:lstStyle/>
          <a:p>
            <a:fld id="{2C52CFDC-D2D5-4B9F-BA75-89F771E01AEB}" type="slidenum">
              <a:rPr lang="en-US" smtClean="0"/>
              <a:t>34</a:t>
            </a:fld>
            <a:endParaRPr lang="en-US"/>
          </a:p>
        </p:txBody>
      </p:sp>
    </p:spTree>
    <p:extLst>
      <p:ext uri="{BB962C8B-B14F-4D97-AF65-F5344CB8AC3E}">
        <p14:creationId xmlns:p14="http://schemas.microsoft.com/office/powerpoint/2010/main" val="22730358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Point</a:t>
            </a:r>
            <a:r>
              <a:rPr lang="en-US" baseline="0" dirty="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Creating,</a:t>
            </a:r>
            <a:r>
              <a:rPr lang="en-US" baseline="0" dirty="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baseline="0" dirty="0">
                <a:effectLst/>
                <a:latin typeface="Segoe UI" panose="020B0502040204020203" pitchFamily="34" charset="0"/>
              </a:rPr>
              <a:t>The same great technologies that developers use today on-premises works with SQL Database, including developer languages, Frameworks, and Tools. </a:t>
            </a:r>
            <a:r>
              <a:rPr lang="en-US" b="1" baseline="0" dirty="0">
                <a:effectLst/>
                <a:latin typeface="Segoe UI" panose="020B0502040204020203" pitchFamily="34" charset="0"/>
              </a:rPr>
              <a:t>Nothing new to learn!</a:t>
            </a:r>
            <a:endParaRPr lang="en-US" b="1" dirty="0">
              <a:effectLst/>
            </a:endParaRPr>
          </a:p>
          <a:p>
            <a:pPr rtl="0"/>
            <a:r>
              <a:rPr lang="en-US" dirty="0">
                <a:effectLst/>
                <a:latin typeface="Segoe UI" panose="020B0502040204020203" pitchFamily="34" charset="0"/>
              </a:rPr>
              <a:t>SQL Server Comparison</a:t>
            </a:r>
            <a:r>
              <a:rPr lang="en-US" baseline="0" dirty="0">
                <a:effectLst/>
                <a:latin typeface="Segoe UI" panose="020B0502040204020203" pitchFamily="34" charset="0"/>
              </a:rPr>
              <a:t> -&gt; highlight the </a:t>
            </a:r>
            <a:r>
              <a:rPr lang="en-US" b="1" baseline="0" dirty="0">
                <a:effectLst/>
                <a:latin typeface="Segoe UI" panose="020B0502040204020203" pitchFamily="34" charset="0"/>
              </a:rPr>
              <a:t>physical vs. logical</a:t>
            </a:r>
            <a:r>
              <a:rPr lang="en-US" baseline="0" dirty="0">
                <a:effectLst/>
                <a:latin typeface="Segoe UI" panose="020B0502040204020203" pitchFamily="34" charset="0"/>
              </a:rPr>
              <a:t> administration. Developers and DBAs can now focus on things they love to do and not worry about the physical aspect.</a:t>
            </a:r>
          </a:p>
          <a:p>
            <a:pPr rtl="0"/>
            <a:r>
              <a:rPr lang="en-US" baseline="0" dirty="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rPr>
              <a:t>CLR data</a:t>
            </a:r>
            <a:r>
              <a:rPr lang="en-US" baseline="0" dirty="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a:t>Backup/Restore: PIT Coming;</a:t>
            </a:r>
            <a:r>
              <a:rPr lang="en-US" baseline="0" dirty="0"/>
              <a:t> Import/Export can be used for backup to BLOB storage. Third-party backup products available via </a:t>
            </a:r>
            <a:r>
              <a:rPr lang="en-US" baseline="0" dirty="0" err="1"/>
              <a:t>RedGate</a:t>
            </a:r>
            <a:r>
              <a:rPr lang="en-US" baseline="0" dirty="0"/>
              <a:t> and </a:t>
            </a:r>
            <a:r>
              <a:rPr lang="en-US" baseline="0" dirty="0" err="1"/>
              <a:t>Enzo</a:t>
            </a:r>
            <a:r>
              <a:rPr lang="en-US" baseline="0" dirty="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a:t>**Linked Servers and Distributed Queries are now supported, </a:t>
            </a:r>
            <a:r>
              <a:rPr lang="en-US" b="0" baseline="0" dirty="0"/>
              <a:t>linking a SQL Database instance from an on-premises server. Linking two SQL Database instances is NOT supported.</a:t>
            </a:r>
            <a:endParaRPr lang="en-US" b="1" baseline="0"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42097166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Point</a:t>
            </a:r>
            <a:r>
              <a:rPr lang="en-US" baseline="0" dirty="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Creating,</a:t>
            </a:r>
            <a:r>
              <a:rPr lang="en-US" baseline="0" dirty="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baseline="0" dirty="0">
                <a:effectLst/>
                <a:latin typeface="Segoe UI" panose="020B0502040204020203" pitchFamily="34" charset="0"/>
              </a:rPr>
              <a:t>The same great technologies that developers use today on-premises works with SQL Database, including developer languages, Frameworks, and Tools. </a:t>
            </a:r>
            <a:r>
              <a:rPr lang="en-US" b="1" baseline="0" dirty="0">
                <a:effectLst/>
                <a:latin typeface="Segoe UI" panose="020B0502040204020203" pitchFamily="34" charset="0"/>
              </a:rPr>
              <a:t>Nothing new to learn!</a:t>
            </a:r>
            <a:endParaRPr lang="en-US" b="1" dirty="0">
              <a:effectLst/>
            </a:endParaRPr>
          </a:p>
          <a:p>
            <a:pPr rtl="0"/>
            <a:r>
              <a:rPr lang="en-US" dirty="0">
                <a:effectLst/>
                <a:latin typeface="Segoe UI" panose="020B0502040204020203" pitchFamily="34" charset="0"/>
              </a:rPr>
              <a:t>SQL Server Comparison</a:t>
            </a:r>
            <a:r>
              <a:rPr lang="en-US" baseline="0" dirty="0">
                <a:effectLst/>
                <a:latin typeface="Segoe UI" panose="020B0502040204020203" pitchFamily="34" charset="0"/>
              </a:rPr>
              <a:t> -&gt; highlight the </a:t>
            </a:r>
            <a:r>
              <a:rPr lang="en-US" b="1" baseline="0" dirty="0">
                <a:effectLst/>
                <a:latin typeface="Segoe UI" panose="020B0502040204020203" pitchFamily="34" charset="0"/>
              </a:rPr>
              <a:t>physical vs. logical</a:t>
            </a:r>
            <a:r>
              <a:rPr lang="en-US" baseline="0" dirty="0">
                <a:effectLst/>
                <a:latin typeface="Segoe UI" panose="020B0502040204020203" pitchFamily="34" charset="0"/>
              </a:rPr>
              <a:t> administration. Developers and DBAs can now focus on things they love to do and not worry about the physical aspect.</a:t>
            </a:r>
          </a:p>
          <a:p>
            <a:pPr rtl="0"/>
            <a:r>
              <a:rPr lang="en-US" baseline="0" dirty="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rPr>
              <a:t>CLR data</a:t>
            </a:r>
            <a:r>
              <a:rPr lang="en-US" baseline="0" dirty="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a:t>Backup/Restore: PIT Coming;</a:t>
            </a:r>
            <a:r>
              <a:rPr lang="en-US" baseline="0" dirty="0"/>
              <a:t> Import/Export can be used for backup to BLOB storage. Third-party backup products available via </a:t>
            </a:r>
            <a:r>
              <a:rPr lang="en-US" baseline="0" dirty="0" err="1"/>
              <a:t>RedGate</a:t>
            </a:r>
            <a:r>
              <a:rPr lang="en-US" baseline="0" dirty="0"/>
              <a:t> and </a:t>
            </a:r>
            <a:r>
              <a:rPr lang="en-US" baseline="0" dirty="0" err="1"/>
              <a:t>Enzo</a:t>
            </a:r>
            <a:r>
              <a:rPr lang="en-US" baseline="0" dirty="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a:t>**Linked Servers and Distributed Queries are now supported, </a:t>
            </a:r>
            <a:r>
              <a:rPr lang="en-US" b="0" baseline="0" dirty="0"/>
              <a:t>linking a SQL Database instance from an on-premises server. Linking two SQL Database instances is NOT supported.</a:t>
            </a:r>
            <a:endParaRPr lang="en-US" b="1" baseline="0"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27083928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Point</a:t>
            </a:r>
            <a:r>
              <a:rPr lang="en-US" baseline="0" dirty="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Creating,</a:t>
            </a:r>
            <a:r>
              <a:rPr lang="en-US" baseline="0" dirty="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baseline="0" dirty="0">
                <a:effectLst/>
                <a:latin typeface="Segoe UI" panose="020B0502040204020203" pitchFamily="34" charset="0"/>
              </a:rPr>
              <a:t>The same great technologies that developers use today on-premises works with SQL Database, including developer languages, Frameworks, and Tools. </a:t>
            </a:r>
            <a:r>
              <a:rPr lang="en-US" b="1" baseline="0" dirty="0">
                <a:effectLst/>
                <a:latin typeface="Segoe UI" panose="020B0502040204020203" pitchFamily="34" charset="0"/>
              </a:rPr>
              <a:t>Nothing new to learn!</a:t>
            </a:r>
            <a:endParaRPr lang="en-US" b="1" dirty="0">
              <a:effectLst/>
            </a:endParaRPr>
          </a:p>
          <a:p>
            <a:pPr rtl="0"/>
            <a:r>
              <a:rPr lang="en-US" dirty="0">
                <a:effectLst/>
                <a:latin typeface="Segoe UI" panose="020B0502040204020203" pitchFamily="34" charset="0"/>
              </a:rPr>
              <a:t>SQL Server Comparison</a:t>
            </a:r>
            <a:r>
              <a:rPr lang="en-US" baseline="0" dirty="0">
                <a:effectLst/>
                <a:latin typeface="Segoe UI" panose="020B0502040204020203" pitchFamily="34" charset="0"/>
              </a:rPr>
              <a:t> -&gt; highlight the </a:t>
            </a:r>
            <a:r>
              <a:rPr lang="en-US" b="1" baseline="0" dirty="0">
                <a:effectLst/>
                <a:latin typeface="Segoe UI" panose="020B0502040204020203" pitchFamily="34" charset="0"/>
              </a:rPr>
              <a:t>physical vs. logical</a:t>
            </a:r>
            <a:r>
              <a:rPr lang="en-US" baseline="0" dirty="0">
                <a:effectLst/>
                <a:latin typeface="Segoe UI" panose="020B0502040204020203" pitchFamily="34" charset="0"/>
              </a:rPr>
              <a:t> administration. Developers and DBAs can now focus on things they love to do and not worry about the physical aspect.</a:t>
            </a:r>
          </a:p>
          <a:p>
            <a:pPr rtl="0"/>
            <a:r>
              <a:rPr lang="en-US" baseline="0" dirty="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rPr>
              <a:t>CLR data</a:t>
            </a:r>
            <a:r>
              <a:rPr lang="en-US" baseline="0" dirty="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a:t>Backup/Restore: PIT Coming;</a:t>
            </a:r>
            <a:r>
              <a:rPr lang="en-US" baseline="0" dirty="0"/>
              <a:t> Import/Export can be used for backup to BLOB storage. Third-party backup products available via </a:t>
            </a:r>
            <a:r>
              <a:rPr lang="en-US" baseline="0" dirty="0" err="1"/>
              <a:t>RedGate</a:t>
            </a:r>
            <a:r>
              <a:rPr lang="en-US" baseline="0" dirty="0"/>
              <a:t> and </a:t>
            </a:r>
            <a:r>
              <a:rPr lang="en-US" baseline="0" dirty="0" err="1"/>
              <a:t>Enzo</a:t>
            </a:r>
            <a:r>
              <a:rPr lang="en-US" baseline="0" dirty="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a:t>**Linked Servers and Distributed Queries are now supported, </a:t>
            </a:r>
            <a:r>
              <a:rPr lang="en-US" b="0" baseline="0" dirty="0"/>
              <a:t>linking a SQL Database instance from an on-premises server. Linking two SQL Database instances is NOT supported.</a:t>
            </a:r>
            <a:endParaRPr lang="en-US" b="1" baseline="0"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36299840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Point</a:t>
            </a:r>
            <a:r>
              <a:rPr lang="en-US" baseline="0" dirty="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Creating,</a:t>
            </a:r>
            <a:r>
              <a:rPr lang="en-US" baseline="0" dirty="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baseline="0" dirty="0">
                <a:effectLst/>
                <a:latin typeface="Segoe UI" panose="020B0502040204020203" pitchFamily="34" charset="0"/>
              </a:rPr>
              <a:t>The same great technologies that developers use today on-premises works with SQL Database, including developer languages, Frameworks, and Tools. </a:t>
            </a:r>
            <a:r>
              <a:rPr lang="en-US" b="1" baseline="0" dirty="0">
                <a:effectLst/>
                <a:latin typeface="Segoe UI" panose="020B0502040204020203" pitchFamily="34" charset="0"/>
              </a:rPr>
              <a:t>Nothing new to learn!</a:t>
            </a:r>
            <a:endParaRPr lang="en-US" b="1" dirty="0">
              <a:effectLst/>
            </a:endParaRPr>
          </a:p>
          <a:p>
            <a:pPr rtl="0"/>
            <a:r>
              <a:rPr lang="en-US" dirty="0">
                <a:effectLst/>
                <a:latin typeface="Segoe UI" panose="020B0502040204020203" pitchFamily="34" charset="0"/>
              </a:rPr>
              <a:t>SQL Server Comparison</a:t>
            </a:r>
            <a:r>
              <a:rPr lang="en-US" baseline="0" dirty="0">
                <a:effectLst/>
                <a:latin typeface="Segoe UI" panose="020B0502040204020203" pitchFamily="34" charset="0"/>
              </a:rPr>
              <a:t> -&gt; highlight the </a:t>
            </a:r>
            <a:r>
              <a:rPr lang="en-US" b="1" baseline="0" dirty="0">
                <a:effectLst/>
                <a:latin typeface="Segoe UI" panose="020B0502040204020203" pitchFamily="34" charset="0"/>
              </a:rPr>
              <a:t>physical vs. logical</a:t>
            </a:r>
            <a:r>
              <a:rPr lang="en-US" baseline="0" dirty="0">
                <a:effectLst/>
                <a:latin typeface="Segoe UI" panose="020B0502040204020203" pitchFamily="34" charset="0"/>
              </a:rPr>
              <a:t> administration. Developers and DBAs can now focus on things they love to do and not worry about the physical aspect.</a:t>
            </a:r>
          </a:p>
          <a:p>
            <a:pPr rtl="0"/>
            <a:r>
              <a:rPr lang="en-US" baseline="0" dirty="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rPr>
              <a:t>CLR data</a:t>
            </a:r>
            <a:r>
              <a:rPr lang="en-US" baseline="0" dirty="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a:t>Backup/Restore: PIT Coming;</a:t>
            </a:r>
            <a:r>
              <a:rPr lang="en-US" baseline="0" dirty="0"/>
              <a:t> Import/Export can be used for backup to BLOB storage. Third-party backup products available via </a:t>
            </a:r>
            <a:r>
              <a:rPr lang="en-US" baseline="0" dirty="0" err="1"/>
              <a:t>RedGate</a:t>
            </a:r>
            <a:r>
              <a:rPr lang="en-US" baseline="0" dirty="0"/>
              <a:t> and </a:t>
            </a:r>
            <a:r>
              <a:rPr lang="en-US" baseline="0" dirty="0" err="1"/>
              <a:t>Enzo</a:t>
            </a:r>
            <a:r>
              <a:rPr lang="en-US" baseline="0" dirty="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a:t>**Linked Servers and Distributed Queries are now supported, </a:t>
            </a:r>
            <a:r>
              <a:rPr lang="en-US" b="0" baseline="0" dirty="0"/>
              <a:t>linking a SQL Database instance from an on-premises server. Linking two SQL Database instances is NOT supported.</a:t>
            </a:r>
            <a:endParaRPr lang="en-US" b="1" baseline="0"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17866491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Point</a:t>
            </a:r>
            <a:r>
              <a:rPr lang="en-US" baseline="0" dirty="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Creating,</a:t>
            </a:r>
            <a:r>
              <a:rPr lang="en-US" baseline="0" dirty="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baseline="0" dirty="0">
                <a:effectLst/>
                <a:latin typeface="Segoe UI" panose="020B0502040204020203" pitchFamily="34" charset="0"/>
              </a:rPr>
              <a:t>The same great technologies that developers use today on-premises works with SQL Database, including developer languages, Frameworks, and Tools. </a:t>
            </a:r>
            <a:r>
              <a:rPr lang="en-US" b="1" baseline="0" dirty="0">
                <a:effectLst/>
                <a:latin typeface="Segoe UI" panose="020B0502040204020203" pitchFamily="34" charset="0"/>
              </a:rPr>
              <a:t>Nothing new to learn!</a:t>
            </a:r>
            <a:endParaRPr lang="en-US" b="1" dirty="0">
              <a:effectLst/>
            </a:endParaRPr>
          </a:p>
          <a:p>
            <a:pPr rtl="0"/>
            <a:r>
              <a:rPr lang="en-US" dirty="0">
                <a:effectLst/>
                <a:latin typeface="Segoe UI" panose="020B0502040204020203" pitchFamily="34" charset="0"/>
              </a:rPr>
              <a:t>SQL Server Comparison</a:t>
            </a:r>
            <a:r>
              <a:rPr lang="en-US" baseline="0" dirty="0">
                <a:effectLst/>
                <a:latin typeface="Segoe UI" panose="020B0502040204020203" pitchFamily="34" charset="0"/>
              </a:rPr>
              <a:t> -&gt; highlight the </a:t>
            </a:r>
            <a:r>
              <a:rPr lang="en-US" b="1" baseline="0" dirty="0">
                <a:effectLst/>
                <a:latin typeface="Segoe UI" panose="020B0502040204020203" pitchFamily="34" charset="0"/>
              </a:rPr>
              <a:t>physical vs. logical</a:t>
            </a:r>
            <a:r>
              <a:rPr lang="en-US" baseline="0" dirty="0">
                <a:effectLst/>
                <a:latin typeface="Segoe UI" panose="020B0502040204020203" pitchFamily="34" charset="0"/>
              </a:rPr>
              <a:t> administration. Developers and DBAs can now focus on things they love to do and not worry about the physical aspect.</a:t>
            </a:r>
          </a:p>
          <a:p>
            <a:pPr rtl="0"/>
            <a:r>
              <a:rPr lang="en-US" baseline="0" dirty="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rPr>
              <a:t>CLR is now</a:t>
            </a:r>
            <a:r>
              <a:rPr lang="en-US" baseline="0" dirty="0">
                <a:effectLst/>
              </a:rPr>
              <a:t> supported: http://azure.microsoft.com/blog/2014/12/11/preview-available-for-next-generation-of-azure-sql-database/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a:t>Backup/Restore: PIT Coming;</a:t>
            </a:r>
            <a:r>
              <a:rPr lang="en-US" baseline="0" dirty="0"/>
              <a:t> Import/Export can be used for backup to BLOB storage. Third-party backup products available via </a:t>
            </a:r>
            <a:r>
              <a:rPr lang="en-US" baseline="0" dirty="0" err="1"/>
              <a:t>RedGate</a:t>
            </a:r>
            <a:r>
              <a:rPr lang="en-US" baseline="0" dirty="0"/>
              <a:t> and </a:t>
            </a:r>
            <a:r>
              <a:rPr lang="en-US" baseline="0" dirty="0" err="1"/>
              <a:t>Enzo</a:t>
            </a:r>
            <a:r>
              <a:rPr lang="en-US" baseline="0" dirty="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a:t>**Linked Servers and Distributed Queries are now supported, </a:t>
            </a:r>
            <a:r>
              <a:rPr lang="en-US" b="0" baseline="0" dirty="0"/>
              <a:t>linking a SQL Database instance from an on-premises server. Linking two SQL Database instances is NOT supported.</a:t>
            </a:r>
            <a:endParaRPr lang="en-US" b="1" baseline="0"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3293056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Show Microsoft’ continuous Private to Public Cloud Offering</a:t>
            </a:r>
            <a:r>
              <a:rPr lang="en-US" baseline="0" dirty="0">
                <a:effectLst/>
                <a:latin typeface="Segoe UI" panose="020B0502040204020203" pitchFamily="34" charset="0"/>
              </a:rPr>
              <a:t>, but this presentation will focus on Microsoft’s relational database </a:t>
            </a:r>
            <a:r>
              <a:rPr lang="en-US" baseline="0" dirty="0" err="1">
                <a:effectLst/>
                <a:latin typeface="Segoe UI" panose="020B0502040204020203" pitchFamily="34" charset="0"/>
              </a:rPr>
              <a:t>PaaS</a:t>
            </a:r>
            <a:r>
              <a:rPr lang="en-US" baseline="0" dirty="0">
                <a:effectLst/>
                <a:latin typeface="Segoe UI" panose="020B0502040204020203" pitchFamily="34" charset="0"/>
              </a:rPr>
              <a:t> offering.</a:t>
            </a:r>
            <a:endParaRPr lang="en-US" dirty="0">
              <a:effectLst/>
            </a:endParaRPr>
          </a:p>
          <a:p>
            <a:pPr rtl="0"/>
            <a:r>
              <a:rPr lang="en-US" b="1" dirty="0">
                <a:effectLst/>
                <a:latin typeface="Segoe UI" panose="020B0502040204020203" pitchFamily="34" charset="0"/>
              </a:rPr>
              <a:t>Transition:</a:t>
            </a:r>
            <a:endParaRPr lang="en-US" dirty="0">
              <a:effectLst/>
            </a:endParaRPr>
          </a:p>
          <a:p>
            <a:pPr>
              <a:spcBef>
                <a:spcPct val="0"/>
              </a:spcBef>
            </a:pPr>
            <a:r>
              <a:rPr lang="en-US" dirty="0"/>
              <a:t>Microsoft provides a</a:t>
            </a:r>
            <a:r>
              <a:rPr lang="en-US" baseline="0" dirty="0"/>
              <a:t> continuous solution from private cloud to the public cloud. No matter where you are on your technology roadmap we have a solution to fit your needs. </a:t>
            </a:r>
          </a:p>
          <a:p>
            <a:pPr>
              <a:spcBef>
                <a:spcPct val="0"/>
              </a:spcBef>
            </a:pPr>
            <a:r>
              <a:rPr lang="en-US" baseline="0" dirty="0"/>
              <a:t>We are a trusted advisor and platform in the traditional enterprise and ISV space with new </a:t>
            </a:r>
            <a:r>
              <a:rPr lang="en-US" baseline="0" dirty="0" err="1"/>
              <a:t>IaaS</a:t>
            </a:r>
            <a:r>
              <a:rPr lang="en-US" baseline="0" dirty="0"/>
              <a:t> offerings that making it easier to bring this same level of trust and ease of use to the public cloud. </a:t>
            </a:r>
            <a:r>
              <a:rPr lang="en-US" sz="800" b="1" baseline="0" dirty="0"/>
              <a:t>However, Microsoft Azure SQL Database extends SQL Server capabilities to the cloud by offering SQL Server as a relational database service.</a:t>
            </a:r>
            <a:endParaRPr lang="en-US" sz="800" dirty="0">
              <a:effectLst/>
            </a:endParaRPr>
          </a:p>
          <a:p>
            <a:pPr rtl="0"/>
            <a:r>
              <a:rPr lang="en-US" sz="1000" b="1" dirty="0">
                <a:effectLst/>
                <a:latin typeface="Segoe UI" panose="020B0502040204020203" pitchFamily="34" charset="0"/>
              </a:rPr>
              <a:t>Speaking Points:</a:t>
            </a:r>
            <a:endParaRPr lang="en-US" sz="1000" dirty="0">
              <a:effectLst/>
            </a:endParaRPr>
          </a:p>
          <a:p>
            <a:pPr rtl="0"/>
            <a:r>
              <a:rPr lang="en-US" dirty="0">
                <a:effectLst/>
                <a:latin typeface="Segoe UI" panose="020B0502040204020203" pitchFamily="34" charset="0"/>
              </a:rPr>
              <a:t>SQL</a:t>
            </a:r>
            <a:r>
              <a:rPr lang="en-US" baseline="0" dirty="0">
                <a:effectLst/>
                <a:latin typeface="Segoe UI" panose="020B0502040204020203" pitchFamily="34" charset="0"/>
              </a:rPr>
              <a:t> Database provides SQL Server as a relational service.</a:t>
            </a:r>
            <a:endParaRPr lang="en-US" dirty="0">
              <a:effectLst/>
            </a:endParaRPr>
          </a:p>
          <a:p>
            <a:pPr rtl="0"/>
            <a:endParaRPr lang="en-US" dirty="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a:p>
        </p:txBody>
      </p:sp>
    </p:spTree>
    <p:extLst>
      <p:ext uri="{BB962C8B-B14F-4D97-AF65-F5344CB8AC3E}">
        <p14:creationId xmlns:p14="http://schemas.microsoft.com/office/powerpoint/2010/main" val="42832101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Highlight</a:t>
            </a:r>
            <a:r>
              <a:rPr lang="en-US" baseline="0" dirty="0">
                <a:effectLst/>
                <a:latin typeface="Segoe UI" panose="020B0502040204020203" pitchFamily="34" charset="0"/>
              </a:rPr>
              <a:t> the set of tools </a:t>
            </a:r>
            <a:r>
              <a:rPr lang="en-US" sz="900" baseline="0" dirty="0"/>
              <a:t>for developers when interacting with Microsoft Azure SQL Database.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Transition statement(s) to setup the slide</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SQL</a:t>
            </a:r>
            <a:r>
              <a:rPr lang="en-US" baseline="0" dirty="0">
                <a:effectLst/>
                <a:latin typeface="Segoe UI" panose="020B0502040204020203" pitchFamily="34" charset="0"/>
              </a:rPr>
              <a:t> Database Management Portal -&gt; Cross Browser, Unified Management Experience</a:t>
            </a:r>
            <a:endParaRPr lang="en-US" dirty="0">
              <a:effectLst/>
            </a:endParaRPr>
          </a:p>
          <a:p>
            <a:pPr rtl="0"/>
            <a:r>
              <a:rPr lang="en-US" dirty="0">
                <a:effectLst/>
                <a:latin typeface="Segoe UI" panose="020B0502040204020203" pitchFamily="34" charset="0"/>
              </a:rPr>
              <a:t>SQL Server Data Tools -&gt; Integrated Database</a:t>
            </a:r>
            <a:r>
              <a:rPr lang="en-US" baseline="0" dirty="0">
                <a:effectLst/>
                <a:latin typeface="Segoe UI" panose="020B0502040204020203" pitchFamily="34" charset="0"/>
              </a:rPr>
              <a:t> Design Environment, Table Designer, Debugging, T-SQL Editor</a:t>
            </a:r>
            <a:endParaRPr lang="en-US" dirty="0">
              <a:effectLst/>
            </a:endParaRPr>
          </a:p>
          <a:p>
            <a:pPr rtl="0"/>
            <a:r>
              <a:rPr lang="en-US" b="1" dirty="0">
                <a:effectLst/>
                <a:latin typeface="Segoe UI" panose="020B0502040204020203" pitchFamily="34" charset="0"/>
              </a:rPr>
              <a:t>Notes:</a:t>
            </a:r>
            <a:endParaRPr lang="en-US" dirty="0">
              <a:effectLst/>
            </a:endParaRPr>
          </a:p>
          <a:p>
            <a:pPr marL="167970" indent="-167970">
              <a:buFont typeface="Arial" pitchFamily="34" charset="0"/>
              <a:buChar char="•"/>
            </a:pPr>
            <a:r>
              <a:rPr lang="en-US" sz="900" dirty="0"/>
              <a:t>IntelliSense in T-SQL Editor</a:t>
            </a:r>
          </a:p>
          <a:p>
            <a:pPr marL="167970" indent="-167970">
              <a:buFont typeface="Arial" pitchFamily="34" charset="0"/>
              <a:buChar char="•"/>
            </a:pPr>
            <a:r>
              <a:rPr lang="en-US" sz="900" spc="-51" dirty="0">
                <a:solidFill>
                  <a:schemeClr val="tx1"/>
                </a:solidFill>
              </a:rPr>
              <a:t>SQL Server Data Tools</a:t>
            </a:r>
            <a:endParaRPr lang="en-US" sz="900" dirty="0"/>
          </a:p>
          <a:p>
            <a:pPr marL="167970" indent="-167970">
              <a:buFont typeface="Arial" pitchFamily="34" charset="0"/>
              <a:buChar char="•"/>
            </a:pPr>
            <a:r>
              <a:rPr lang="en-US" sz="900" dirty="0"/>
              <a:t>Strive to make it consistent as possible</a:t>
            </a:r>
          </a:p>
          <a:p>
            <a:pPr marL="167970" indent="-167970">
              <a:buFont typeface="Arial" pitchFamily="34" charset="0"/>
              <a:buChar char="•"/>
            </a:pPr>
            <a:r>
              <a:rPr lang="en-US" sz="900" dirty="0"/>
              <a:t>Intersection with the cloud</a:t>
            </a:r>
          </a:p>
          <a:p>
            <a:pPr marL="167970" indent="-167970">
              <a:buFont typeface="Arial" pitchFamily="34" charset="0"/>
              <a:buChar char="•"/>
            </a:pPr>
            <a:r>
              <a:rPr lang="en-US" sz="900" dirty="0"/>
              <a:t>Bridging you to the new cloud world</a:t>
            </a:r>
          </a:p>
          <a:p>
            <a:pPr marL="167970" indent="-167970">
              <a:buFont typeface="Arial" pitchFamily="34" charset="0"/>
              <a:buChar char="•"/>
            </a:pPr>
            <a:r>
              <a:rPr lang="en-US" sz="900" dirty="0"/>
              <a:t>Consistency to the new</a:t>
            </a:r>
            <a:r>
              <a:rPr lang="en-US" sz="900" baseline="0" dirty="0"/>
              <a:t> developer experience</a:t>
            </a:r>
          </a:p>
          <a:p>
            <a:pPr marL="167970" indent="-167970">
              <a:buFont typeface="Arial" pitchFamily="34" charset="0"/>
              <a:buChar char="•"/>
            </a:pPr>
            <a:r>
              <a:rPr lang="en-US" sz="900" baseline="0" dirty="0"/>
              <a:t>Consistency with the new cloud model</a:t>
            </a:r>
            <a:endParaRPr lang="en-US" sz="900"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Tree>
    <p:extLst>
      <p:ext uri="{BB962C8B-B14F-4D97-AF65-F5344CB8AC3E}">
        <p14:creationId xmlns:p14="http://schemas.microsoft.com/office/powerpoint/2010/main" val="16432918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Demo 3)</a:t>
            </a:r>
          </a:p>
        </p:txBody>
      </p:sp>
      <p:sp>
        <p:nvSpPr>
          <p:cNvPr id="4" name="Slide Number Placeholder 3"/>
          <p:cNvSpPr>
            <a:spLocks noGrp="1"/>
          </p:cNvSpPr>
          <p:nvPr>
            <p:ph type="sldNum" sz="quarter" idx="10"/>
          </p:nvPr>
        </p:nvSpPr>
        <p:spPr/>
        <p:txBody>
          <a:bodyPr/>
          <a:lstStyle/>
          <a:p>
            <a:fld id="{2C52CFDC-D2D5-4B9F-BA75-89F771E01AEB}" type="slidenum">
              <a:rPr lang="en-US" smtClean="0"/>
              <a:t>41</a:t>
            </a:fld>
            <a:endParaRPr lang="en-US"/>
          </a:p>
        </p:txBody>
      </p:sp>
    </p:spTree>
    <p:extLst>
      <p:ext uri="{BB962C8B-B14F-4D97-AF65-F5344CB8AC3E}">
        <p14:creationId xmlns:p14="http://schemas.microsoft.com/office/powerpoint/2010/main" val="19454071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16556372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Elastic pools simplify the process of creating, maintaining, and managing both performance and cost for large numbers of Azure SQL databases.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Manage large numbers of databases that have unpredictable resource demands.</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Ability</a:t>
            </a:r>
            <a:r>
              <a:rPr lang="en-US" sz="1200" b="0" i="0" kern="1200" baseline="0" dirty="0">
                <a:solidFill>
                  <a:schemeClr val="tx1"/>
                </a:solidFill>
                <a:effectLst/>
                <a:latin typeface="+mn-lt"/>
                <a:ea typeface="+mn-ea"/>
                <a:cs typeface="+mn-cs"/>
              </a:rPr>
              <a:t> to </a:t>
            </a:r>
            <a:r>
              <a:rPr lang="en-US" sz="1200" b="0" i="0" kern="1200" dirty="0">
                <a:solidFill>
                  <a:schemeClr val="tx1"/>
                </a:solidFill>
                <a:effectLst/>
                <a:latin typeface="+mn-lt"/>
                <a:ea typeface="+mn-ea"/>
                <a:cs typeface="+mn-cs"/>
              </a:rPr>
              <a:t>run centralized queries and reporting tools across</a:t>
            </a:r>
            <a:r>
              <a:rPr lang="en-US" sz="1200" b="0" i="0" kern="1200" baseline="0" dirty="0">
                <a:solidFill>
                  <a:schemeClr val="tx1"/>
                </a:solidFill>
                <a:effectLst/>
                <a:latin typeface="+mn-lt"/>
                <a:ea typeface="+mn-ea"/>
                <a:cs typeface="+mn-cs"/>
              </a:rPr>
              <a:t> database pool.</a:t>
            </a:r>
          </a:p>
          <a:p>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16412332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a:t>
            </a:r>
          </a:p>
          <a:p>
            <a:endParaRPr lang="en-US"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505050"/>
                </a:solidFill>
                <a:latin typeface="wf_segoe-ui_normal"/>
              </a:rPr>
              <a:t>Execute administrative tasks across each database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505050"/>
              </a:solidFill>
              <a:latin typeface="wf_segoe-ui_normal"/>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Don’t have to connec</a:t>
            </a:r>
            <a:r>
              <a:rPr lang="en-US" sz="1200" b="0" i="0" kern="1200" baseline="0" dirty="0">
                <a:solidFill>
                  <a:schemeClr val="tx1"/>
                </a:solidFill>
                <a:effectLst/>
                <a:latin typeface="+mn-lt"/>
                <a:ea typeface="+mn-ea"/>
                <a:cs typeface="+mn-cs"/>
              </a:rPr>
              <a:t>t to </a:t>
            </a:r>
            <a:r>
              <a:rPr lang="en-US" sz="1200" b="0" i="0" kern="1200" dirty="0">
                <a:solidFill>
                  <a:schemeClr val="tx1"/>
                </a:solidFill>
                <a:effectLst/>
                <a:latin typeface="+mn-lt"/>
                <a:ea typeface="+mn-ea"/>
                <a:cs typeface="+mn-cs"/>
              </a:rPr>
              <a:t>each database independently in order to run T-SQL statements or perform other administrative tasks</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For example, you can easily update the schema in every database to include a new table</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Elastic database jobs handles the task of logging in, and reliably running the script for you, while logging the status of execution for each database</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7440008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21337770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a:t>This</a:t>
            </a:r>
            <a:r>
              <a:rPr lang="sv-SE" dirty="0"/>
              <a:t> </a:t>
            </a:r>
            <a:r>
              <a:rPr lang="sv-SE" dirty="0" err="1"/>
              <a:t>section</a:t>
            </a:r>
            <a:r>
              <a:rPr lang="sv-SE" dirty="0"/>
              <a:t> is </a:t>
            </a:r>
            <a:r>
              <a:rPr lang="sv-SE" dirty="0" err="1"/>
              <a:t>optional</a:t>
            </a:r>
            <a:r>
              <a:rPr lang="sv-SE" dirty="0"/>
              <a:t>. If </a:t>
            </a:r>
            <a:r>
              <a:rPr lang="sv-SE" dirty="0" err="1"/>
              <a:t>you</a:t>
            </a:r>
            <a:r>
              <a:rPr lang="sv-SE" dirty="0"/>
              <a:t> </a:t>
            </a:r>
            <a:r>
              <a:rPr lang="sv-SE" dirty="0" err="1"/>
              <a:t>have</a:t>
            </a:r>
            <a:r>
              <a:rPr lang="sv-SE" dirty="0"/>
              <a:t> an </a:t>
            </a:r>
            <a:r>
              <a:rPr lang="sv-SE" dirty="0" err="1"/>
              <a:t>audience</a:t>
            </a:r>
            <a:r>
              <a:rPr lang="sv-SE" dirty="0"/>
              <a:t> </a:t>
            </a:r>
            <a:r>
              <a:rPr lang="sv-SE" dirty="0" err="1"/>
              <a:t>with</a:t>
            </a:r>
            <a:r>
              <a:rPr lang="sv-SE" dirty="0"/>
              <a:t> a </a:t>
            </a:r>
            <a:r>
              <a:rPr lang="sv-SE" dirty="0" err="1"/>
              <a:t>specifi</a:t>
            </a:r>
            <a:r>
              <a:rPr lang="sv-SE" baseline="0" dirty="0" err="1"/>
              <a:t>c</a:t>
            </a:r>
            <a:r>
              <a:rPr lang="sv-SE" baseline="0" dirty="0"/>
              <a:t> </a:t>
            </a:r>
            <a:r>
              <a:rPr lang="sv-SE" baseline="0" dirty="0" err="1"/>
              <a:t>interest</a:t>
            </a:r>
            <a:r>
              <a:rPr lang="sv-SE" baseline="0" dirty="0"/>
              <a:t> in </a:t>
            </a:r>
            <a:r>
              <a:rPr lang="sv-SE" baseline="0" dirty="0" err="1"/>
              <a:t>this</a:t>
            </a:r>
            <a:r>
              <a:rPr lang="sv-SE" baseline="0" dirty="0"/>
              <a:t> </a:t>
            </a:r>
            <a:r>
              <a:rPr lang="sv-SE" baseline="0" dirty="0" err="1"/>
              <a:t>there</a:t>
            </a:r>
            <a:r>
              <a:rPr lang="sv-SE" baseline="0" dirty="0"/>
              <a:t> </a:t>
            </a:r>
            <a:r>
              <a:rPr lang="sv-SE" baseline="0" dirty="0" err="1"/>
              <a:t>are</a:t>
            </a:r>
            <a:r>
              <a:rPr lang="sv-SE" baseline="0" dirty="0"/>
              <a:t> </a:t>
            </a:r>
            <a:r>
              <a:rPr lang="sv-SE" baseline="0" dirty="0" err="1"/>
              <a:t>many</a:t>
            </a:r>
            <a:r>
              <a:rPr lang="sv-SE" baseline="0" dirty="0"/>
              <a:t> </a:t>
            </a:r>
            <a:r>
              <a:rPr lang="sv-SE" baseline="0" dirty="0" err="1"/>
              <a:t>more</a:t>
            </a:r>
            <a:r>
              <a:rPr lang="sv-SE" baseline="0" dirty="0"/>
              <a:t> </a:t>
            </a:r>
            <a:r>
              <a:rPr lang="sv-SE" baseline="0" dirty="0" err="1"/>
              <a:t>slides</a:t>
            </a:r>
            <a:r>
              <a:rPr lang="sv-SE" baseline="0" dirty="0"/>
              <a:t> </a:t>
            </a:r>
            <a:r>
              <a:rPr lang="sv-SE" baseline="0" dirty="0" err="1"/>
              <a:t>hidden</a:t>
            </a:r>
            <a:r>
              <a:rPr lang="sv-SE" baseline="0" dirty="0"/>
              <a:t> in a </a:t>
            </a:r>
            <a:r>
              <a:rPr lang="sv-SE" baseline="0" dirty="0" err="1"/>
              <a:t>section</a:t>
            </a:r>
            <a:r>
              <a:rPr lang="sv-SE" baseline="0" dirty="0"/>
              <a:t> at the end!</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47</a:t>
            </a:fld>
            <a:endParaRPr lang="en-US"/>
          </a:p>
        </p:txBody>
      </p:sp>
    </p:spTree>
    <p:extLst>
      <p:ext uri="{BB962C8B-B14F-4D97-AF65-F5344CB8AC3E}">
        <p14:creationId xmlns:p14="http://schemas.microsoft.com/office/powerpoint/2010/main" val="21032373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latin typeface="Segoe UI Light" panose="020B0502040204020203" pitchFamily="34" charset="0"/>
                <a:cs typeface="Segoe UI Light" panose="020B0502040204020203" pitchFamily="34" charset="0"/>
              </a:rPr>
              <a:t>Classic 3-tier enterprise architecture</a:t>
            </a:r>
          </a:p>
          <a:p>
            <a:pPr algn="l"/>
            <a:r>
              <a:rPr lang="en-US" dirty="0">
                <a:latin typeface="Segoe UI Light" panose="020B0502040204020203" pitchFamily="34" charset="0"/>
                <a:cs typeface="Segoe UI Light" panose="020B0502040204020203" pitchFamily="34" charset="0"/>
              </a:rPr>
              <a:t>Requires to scale to 10000s users and process TBs of relational data</a:t>
            </a:r>
          </a:p>
          <a:p>
            <a:pPr algn="l"/>
            <a:r>
              <a:rPr lang="en-US" dirty="0">
                <a:latin typeface="Segoe UI Light" panose="020B0502040204020203" pitchFamily="34" charset="0"/>
                <a:cs typeface="Segoe UI Light" panose="020B0502040204020203" pitchFamily="34" charset="0"/>
              </a:rPr>
              <a:t>Scaling out (and in, elastically) web and worker tiers is relatively easy</a:t>
            </a:r>
          </a:p>
          <a:p>
            <a:pPr algn="l"/>
            <a:r>
              <a:rPr lang="en-US" dirty="0">
                <a:latin typeface="Segoe UI Light" panose="020B0502040204020203" pitchFamily="34" charset="0"/>
                <a:cs typeface="Segoe UI Light" panose="020B0502040204020203" pitchFamily="34" charset="0"/>
              </a:rPr>
              <a:t>How to scale data-tier if hard limits of the biggest scale unit (e.g. P3 instance) are reached: both storage size and throughput?</a:t>
            </a:r>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9/26/2016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41245349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49</a:t>
            </a:fld>
            <a:endParaRPr lang="en-US"/>
          </a:p>
        </p:txBody>
      </p:sp>
    </p:spTree>
    <p:extLst>
      <p:ext uri="{BB962C8B-B14F-4D97-AF65-F5344CB8AC3E}">
        <p14:creationId xmlns:p14="http://schemas.microsoft.com/office/powerpoint/2010/main" val="38898453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solidFill>
                  <a:srgbClr val="00B0F0"/>
                </a:solidFill>
              </a:rPr>
              <a:t>Vertical: </a:t>
            </a:r>
            <a:r>
              <a:rPr lang="en-US" dirty="0"/>
              <a:t>Change service-tiers for a given database as capacity needs fluctuate</a:t>
            </a:r>
          </a:p>
          <a:p>
            <a:pPr marL="0" indent="0">
              <a:buNone/>
            </a:pPr>
            <a:r>
              <a:rPr lang="en-US" dirty="0">
                <a:solidFill>
                  <a:srgbClr val="00B0F0"/>
                </a:solidFill>
              </a:rPr>
              <a:t>Horizontal: </a:t>
            </a:r>
            <a:r>
              <a:rPr lang="en-US" dirty="0"/>
              <a:t>Add or remove databases as more or less capacity is needed</a:t>
            </a:r>
          </a:p>
          <a:p>
            <a:pPr marL="0" indent="0">
              <a:buNone/>
            </a:pPr>
            <a:endParaRPr lang="en-US" dirty="0"/>
          </a:p>
          <a:p>
            <a:pPr marL="0" indent="0">
              <a:buNone/>
            </a:pPr>
            <a:r>
              <a:rPr lang="en-US" b="1" dirty="0"/>
              <a:t>Animation:</a:t>
            </a:r>
          </a:p>
          <a:p>
            <a:pPr marL="0" indent="0">
              <a:buNone/>
            </a:pPr>
            <a:endParaRPr lang="en-US" dirty="0"/>
          </a:p>
          <a:p>
            <a:pPr marL="0" indent="0">
              <a:buNone/>
            </a:pPr>
            <a:r>
              <a:rPr lang="en-US" dirty="0"/>
              <a:t>We</a:t>
            </a:r>
            <a:r>
              <a:rPr lang="en-US" baseline="0" dirty="0"/>
              <a:t> start off with 3 basic databases</a:t>
            </a:r>
          </a:p>
          <a:p>
            <a:pPr marL="0" indent="0">
              <a:buNone/>
            </a:pPr>
            <a:r>
              <a:rPr lang="en-US" baseline="0" dirty="0"/>
              <a:t>[click]: We can vertically scale one of these to a standard instance</a:t>
            </a:r>
          </a:p>
          <a:p>
            <a:pPr marL="0" indent="0">
              <a:buNone/>
            </a:pPr>
            <a:r>
              <a:rPr lang="en-US" baseline="0" dirty="0"/>
              <a:t>[click]: We can also add more instances by scaling horizontally</a:t>
            </a:r>
          </a:p>
          <a:p>
            <a:pPr marL="0" indent="0">
              <a:buNone/>
            </a:pPr>
            <a:r>
              <a:rPr lang="en-US" baseline="0" dirty="0"/>
              <a:t>[click]: If an instance need more headroom, we can always still vertically scale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50</a:t>
            </a:fld>
            <a:endParaRPr lang="en-US"/>
          </a:p>
        </p:txBody>
      </p:sp>
    </p:spTree>
    <p:extLst>
      <p:ext uri="{BB962C8B-B14F-4D97-AF65-F5344CB8AC3E}">
        <p14:creationId xmlns:p14="http://schemas.microsoft.com/office/powerpoint/2010/main" val="3132541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5</a:t>
            </a:fld>
            <a:endParaRPr lang="en-US" dirty="0"/>
          </a:p>
        </p:txBody>
      </p:sp>
    </p:spTree>
    <p:extLst>
      <p:ext uri="{BB962C8B-B14F-4D97-AF65-F5344CB8AC3E}">
        <p14:creationId xmlns:p14="http://schemas.microsoft.com/office/powerpoint/2010/main" val="18286494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9/26/2016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21079804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Now let’s focus on </a:t>
            </a:r>
            <a:r>
              <a:rPr lang="sv-SE" baseline="0" dirty="0"/>
              <a:t>SQL Server in a Microsoft Azure Virtual Machine!</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52</a:t>
            </a:fld>
            <a:endParaRPr lang="en-US"/>
          </a:p>
        </p:txBody>
      </p:sp>
    </p:spTree>
    <p:extLst>
      <p:ext uri="{BB962C8B-B14F-4D97-AF65-F5344CB8AC3E}">
        <p14:creationId xmlns:p14="http://schemas.microsoft.com/office/powerpoint/2010/main" val="8354851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55</a:t>
            </a:fld>
            <a:endParaRPr lang="en-US"/>
          </a:p>
        </p:txBody>
      </p:sp>
    </p:spTree>
    <p:extLst>
      <p:ext uri="{BB962C8B-B14F-4D97-AF65-F5344CB8AC3E}">
        <p14:creationId xmlns:p14="http://schemas.microsoft.com/office/powerpoint/2010/main" val="37122567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Full-Text Search </a:t>
            </a:r>
            <a:r>
              <a:rPr lang="en-US"/>
              <a:t>now supported</a:t>
            </a:r>
            <a:r>
              <a:rPr lang="en-US" baseline="0"/>
              <a:t> https://msdn.microsoft.com/library/ms142571.aspx</a:t>
            </a:r>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56</a:t>
            </a:fld>
            <a:endParaRPr lang="en-US"/>
          </a:p>
        </p:txBody>
      </p:sp>
    </p:spTree>
    <p:extLst>
      <p:ext uri="{BB962C8B-B14F-4D97-AF65-F5344CB8AC3E}">
        <p14:creationId xmlns:p14="http://schemas.microsoft.com/office/powerpoint/2010/main" val="13716468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Demo 4)</a:t>
            </a:r>
          </a:p>
        </p:txBody>
      </p:sp>
      <p:sp>
        <p:nvSpPr>
          <p:cNvPr id="4" name="Slide Number Placeholder 3"/>
          <p:cNvSpPr>
            <a:spLocks noGrp="1"/>
          </p:cNvSpPr>
          <p:nvPr>
            <p:ph type="sldNum" sz="quarter" idx="10"/>
          </p:nvPr>
        </p:nvSpPr>
        <p:spPr/>
        <p:txBody>
          <a:bodyPr/>
          <a:lstStyle/>
          <a:p>
            <a:fld id="{2C52CFDC-D2D5-4B9F-BA75-89F771E01AEB}" type="slidenum">
              <a:rPr lang="en-US" smtClean="0"/>
              <a:t>57</a:t>
            </a:fld>
            <a:endParaRPr lang="en-US"/>
          </a:p>
        </p:txBody>
      </p:sp>
    </p:spTree>
    <p:extLst>
      <p:ext uri="{BB962C8B-B14F-4D97-AF65-F5344CB8AC3E}">
        <p14:creationId xmlns:p14="http://schemas.microsoft.com/office/powerpoint/2010/main" val="5196818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Now let’s focus on </a:t>
            </a:r>
            <a:r>
              <a:rPr lang="sv-SE" baseline="0" dirty="0"/>
              <a:t>the new Microsoft Azure DocumentDB Service!</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58</a:t>
            </a:fld>
            <a:endParaRPr lang="en-US"/>
          </a:p>
        </p:txBody>
      </p:sp>
    </p:spTree>
    <p:extLst>
      <p:ext uri="{BB962C8B-B14F-4D97-AF65-F5344CB8AC3E}">
        <p14:creationId xmlns:p14="http://schemas.microsoft.com/office/powerpoint/2010/main" val="15290907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Configurable consistency to trade off consistency and performance.</a:t>
            </a:r>
          </a:p>
          <a:p>
            <a:r>
              <a:rPr lang="en-US" dirty="0"/>
              <a:t>Database Accounts are configured with a default consistency level. </a:t>
            </a:r>
          </a:p>
          <a:p>
            <a:r>
              <a:rPr lang="en-US" dirty="0"/>
              <a:t>Consistency level can be weakened per read/query request.</a:t>
            </a:r>
          </a:p>
        </p:txBody>
      </p:sp>
      <p:sp>
        <p:nvSpPr>
          <p:cNvPr id="4" name="Slide Number Placeholder 3"/>
          <p:cNvSpPr>
            <a:spLocks noGrp="1"/>
          </p:cNvSpPr>
          <p:nvPr>
            <p:ph type="sldNum" sz="quarter" idx="10"/>
          </p:nvPr>
        </p:nvSpPr>
        <p:spPr/>
        <p:txBody>
          <a:bodyPr/>
          <a:lstStyle/>
          <a:p>
            <a:fld id="{2C52CFDC-D2D5-4B9F-BA75-89F771E01AEB}" type="slidenum">
              <a:rPr lang="en-US" smtClean="0"/>
              <a:t>62</a:t>
            </a:fld>
            <a:endParaRPr lang="en-US"/>
          </a:p>
        </p:txBody>
      </p:sp>
    </p:spTree>
    <p:extLst>
      <p:ext uri="{BB962C8B-B14F-4D97-AF65-F5344CB8AC3E}">
        <p14:creationId xmlns:p14="http://schemas.microsoft.com/office/powerpoint/2010/main" val="359417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Speaker</a:t>
            </a:r>
            <a:r>
              <a:rPr lang="en-US" sz="1200" b="1" i="0" kern="1200" baseline="0" dirty="0">
                <a:solidFill>
                  <a:schemeClr val="tx1"/>
                </a:solidFill>
                <a:effectLst/>
                <a:latin typeface="+mn-lt"/>
                <a:ea typeface="+mn-ea"/>
                <a:cs typeface="+mn-cs"/>
              </a:rPr>
              <a:t> notes:</a:t>
            </a:r>
          </a:p>
          <a:p>
            <a:endParaRPr lang="en-US" sz="1200" b="0" i="0" kern="1200" baseline="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Achieve near-infinite scale in terms of storage and throughput by horizontally partitioning data(</a:t>
            </a:r>
            <a:r>
              <a:rPr lang="en-US" sz="1200" b="0" i="0" kern="1200" dirty="0" err="1">
                <a:solidFill>
                  <a:schemeClr val="tx1"/>
                </a:solidFill>
                <a:effectLst/>
                <a:latin typeface="+mn-lt"/>
                <a:ea typeface="+mn-ea"/>
                <a:cs typeface="+mn-cs"/>
              </a:rPr>
              <a:t>sharding</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Best partition option</a:t>
            </a:r>
            <a:r>
              <a:rPr lang="en-US" sz="1200" b="0" i="0" kern="1200" baseline="0" dirty="0">
                <a:solidFill>
                  <a:schemeClr val="tx1"/>
                </a:solidFill>
                <a:effectLst/>
                <a:latin typeface="+mn-lt"/>
                <a:ea typeface="+mn-ea"/>
                <a:cs typeface="+mn-cs"/>
              </a:rPr>
              <a:t> for </a:t>
            </a:r>
            <a:r>
              <a:rPr lang="en-US" sz="1200" b="0" i="0" kern="1200" dirty="0">
                <a:solidFill>
                  <a:schemeClr val="tx1"/>
                </a:solidFill>
                <a:effectLst/>
                <a:latin typeface="+mn-lt"/>
                <a:ea typeface="+mn-ea"/>
                <a:cs typeface="+mn-cs"/>
              </a:rPr>
              <a:t>data across collections will depend on data format and access patterns</a:t>
            </a:r>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DocumentDB</a:t>
            </a:r>
            <a:r>
              <a:rPr lang="en-US" sz="1200" b="0" i="0" kern="1200" dirty="0">
                <a:solidFill>
                  <a:schemeClr val="tx1"/>
                </a:solidFill>
                <a:effectLst/>
                <a:latin typeface="+mn-lt"/>
                <a:ea typeface="+mn-ea"/>
                <a:cs typeface="+mn-cs"/>
              </a:rPr>
              <a:t> accounts can be scaled linearly with cost via collections</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68</a:t>
            </a:fld>
            <a:endParaRPr lang="en-US"/>
          </a:p>
        </p:txBody>
      </p:sp>
    </p:spTree>
    <p:extLst>
      <p:ext uri="{BB962C8B-B14F-4D97-AF65-F5344CB8AC3E}">
        <p14:creationId xmlns:p14="http://schemas.microsoft.com/office/powerpoint/2010/main" val="861751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Speaker</a:t>
            </a:r>
            <a:r>
              <a:rPr lang="en-US" sz="1200" b="1" i="0" kern="1200" baseline="0" dirty="0">
                <a:solidFill>
                  <a:schemeClr val="tx1"/>
                </a:solidFill>
                <a:effectLst/>
                <a:latin typeface="+mn-lt"/>
                <a:ea typeface="+mn-ea"/>
                <a:cs typeface="+mn-cs"/>
              </a:rPr>
              <a:t> notes:</a:t>
            </a:r>
            <a:endParaRPr lang="en-US" sz="1200" b="1"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This is commonly used to partition data produced or consumed from a large number of distinct clients, and is useful for storing user profiles, catalog items, and </a:t>
            </a:r>
            <a:r>
              <a:rPr lang="en-US" sz="1200" b="0" i="0" kern="1200" dirty="0" err="1">
                <a:solidFill>
                  <a:schemeClr val="tx1"/>
                </a:solidFill>
                <a:effectLst/>
                <a:latin typeface="+mn-lt"/>
                <a:ea typeface="+mn-ea"/>
                <a:cs typeface="+mn-cs"/>
              </a:rPr>
              <a:t>IoT</a:t>
            </a:r>
            <a:r>
              <a:rPr lang="en-US" sz="1200" b="0" i="0" kern="1200" dirty="0">
                <a:solidFill>
                  <a:schemeClr val="tx1"/>
                </a:solidFill>
                <a:effectLst/>
                <a:latin typeface="+mn-lt"/>
                <a:ea typeface="+mn-ea"/>
                <a:cs typeface="+mn-cs"/>
              </a:rPr>
              <a:t> ("Internet of Things") telemetry data.</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You should use hash partitioning whenever there are too many entities to enumerate through lookup partitioning (e.g. users or devices) and the request rate is fairly uniform across entities.</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Hash partitioning is useful for uniform load balancing of requests to make effective use of your provisioned storage and throughput. Using </a:t>
            </a:r>
            <a:r>
              <a:rPr lang="en-US" sz="1200" b="0" i="1" kern="1200" dirty="0">
                <a:solidFill>
                  <a:schemeClr val="tx1"/>
                </a:solidFill>
                <a:effectLst/>
                <a:latin typeface="+mn-lt"/>
                <a:ea typeface="+mn-ea"/>
                <a:cs typeface="+mn-cs"/>
              </a:rPr>
              <a:t>consistent hashing</a:t>
            </a:r>
            <a:r>
              <a:rPr lang="en-US" sz="1200" b="0" i="0" kern="1200" dirty="0">
                <a:solidFill>
                  <a:schemeClr val="tx1"/>
                </a:solidFill>
                <a:effectLst/>
                <a:latin typeface="+mn-lt"/>
                <a:ea typeface="+mn-ea"/>
                <a:cs typeface="+mn-cs"/>
              </a:rPr>
              <a:t> algorithms allow you to minimize the amount of data that has to be moved when adding or removing a partition.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69</a:t>
            </a:fld>
            <a:endParaRPr lang="en-US"/>
          </a:p>
        </p:txBody>
      </p:sp>
    </p:spTree>
    <p:extLst>
      <p:ext uri="{BB962C8B-B14F-4D97-AF65-F5344CB8AC3E}">
        <p14:creationId xmlns:p14="http://schemas.microsoft.com/office/powerpoint/2010/main" val="38738596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Speaker</a:t>
            </a:r>
            <a:r>
              <a:rPr lang="en-US" sz="1200" b="1" i="0" kern="1200" baseline="0" dirty="0">
                <a:solidFill>
                  <a:schemeClr val="tx1"/>
                </a:solidFill>
                <a:effectLst/>
                <a:latin typeface="+mn-lt"/>
                <a:ea typeface="+mn-ea"/>
                <a:cs typeface="+mn-cs"/>
              </a:rPr>
              <a:t> notes:</a:t>
            </a:r>
            <a:endParaRPr lang="en-US" sz="1200" b="1"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This is commonly used for partitioning with </a:t>
            </a:r>
            <a:r>
              <a:rPr lang="en-US" sz="1200" b="0" i="1" kern="1200" dirty="0">
                <a:solidFill>
                  <a:schemeClr val="tx1"/>
                </a:solidFill>
                <a:effectLst/>
                <a:latin typeface="+mn-lt"/>
                <a:ea typeface="+mn-ea"/>
                <a:cs typeface="+mn-cs"/>
              </a:rPr>
              <a:t>time stamp</a:t>
            </a:r>
            <a:r>
              <a:rPr lang="en-US" sz="1200" b="0" i="0" kern="1200" dirty="0">
                <a:solidFill>
                  <a:schemeClr val="tx1"/>
                </a:solidFill>
                <a:effectLst/>
                <a:latin typeface="+mn-lt"/>
                <a:ea typeface="+mn-ea"/>
                <a:cs typeface="+mn-cs"/>
              </a:rPr>
              <a:t> properties (e.g., </a:t>
            </a:r>
            <a:r>
              <a:rPr lang="en-US" sz="1200" b="0" i="0" kern="1200" dirty="0" err="1">
                <a:solidFill>
                  <a:schemeClr val="tx1"/>
                </a:solidFill>
                <a:effectLst/>
                <a:latin typeface="+mn-lt"/>
                <a:ea typeface="+mn-ea"/>
                <a:cs typeface="+mn-cs"/>
              </a:rPr>
              <a:t>eventTime</a:t>
            </a:r>
            <a:r>
              <a:rPr lang="en-US" sz="1200" b="0" i="0" kern="1200" dirty="0">
                <a:solidFill>
                  <a:schemeClr val="tx1"/>
                </a:solidFill>
                <a:effectLst/>
                <a:latin typeface="+mn-lt"/>
                <a:ea typeface="+mn-ea"/>
                <a:cs typeface="+mn-cs"/>
              </a:rPr>
              <a:t> between Feb 1, 2015 and Feb 2, 2015).</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You should use Range partitioning if your queries are restricted to specific range values against the partition key.</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Range partitioning is generally used in the context of dates, as it gives you an easy and natural mechanism for aging out partitions by timestamp. It is also useful when queries are generally constrained to a time range since that is aligned with the partitioning boundaries.</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t>70</a:t>
            </a:fld>
            <a:endParaRPr lang="en-US"/>
          </a:p>
        </p:txBody>
      </p:sp>
    </p:spTree>
    <p:extLst>
      <p:ext uri="{BB962C8B-B14F-4D97-AF65-F5344CB8AC3E}">
        <p14:creationId xmlns:p14="http://schemas.microsoft.com/office/powerpoint/2010/main" val="989662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Understand that</a:t>
            </a:r>
            <a:r>
              <a:rPr lang="en-US" baseline="0" dirty="0">
                <a:effectLst/>
                <a:latin typeface="Segoe UI" panose="020B0502040204020203" pitchFamily="34" charset="0"/>
              </a:rPr>
              <a:t> while there are physical SQL Server boxes behind the scenes, when connecting to SQL Database, you are not connecting to a physical server, but to a TDS endpoint.</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The key to understanding SQL Database</a:t>
            </a:r>
            <a:r>
              <a:rPr lang="en-US" baseline="0" dirty="0">
                <a:effectLst/>
                <a:latin typeface="Segoe UI" panose="020B0502040204020203" pitchFamily="34" charset="0"/>
              </a:rPr>
              <a:t> is understanding while SQL Database is SQL Server, we do not interact with them in the same physical manner.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In an on-premises</a:t>
            </a:r>
            <a:r>
              <a:rPr lang="en-US" baseline="0" dirty="0">
                <a:effectLst/>
                <a:latin typeface="Segoe UI" panose="020B0502040204020203" pitchFamily="34" charset="0"/>
              </a:rPr>
              <a:t> environment, we typically have physical access to the actual </a:t>
            </a:r>
            <a:r>
              <a:rPr lang="en-US" dirty="0">
                <a:effectLst/>
                <a:latin typeface="Segoe UI" panose="020B0502040204020203" pitchFamily="34" charset="0"/>
              </a:rPr>
              <a:t>SQL Server </a:t>
            </a:r>
            <a:r>
              <a:rPr lang="en-US" dirty="0" err="1">
                <a:effectLst/>
                <a:latin typeface="Segoe UI" panose="020B0502040204020203" pitchFamily="34" charset="0"/>
              </a:rPr>
              <a:t>server</a:t>
            </a:r>
            <a:r>
              <a:rPr lang="en-US" dirty="0">
                <a:effectLst/>
                <a:latin typeface="Segoe UI" panose="020B0502040204020203" pitchFamily="34" charset="0"/>
              </a:rPr>
              <a:t>.</a:t>
            </a:r>
            <a:endParaRPr lang="en-US" dirty="0">
              <a:effectLst/>
            </a:endParaRPr>
          </a:p>
          <a:p>
            <a:pPr rtl="0"/>
            <a:r>
              <a:rPr lang="en-US" dirty="0">
                <a:effectLst/>
                <a:latin typeface="Segoe UI" panose="020B0502040204020203" pitchFamily="34" charset="0"/>
              </a:rPr>
              <a:t>In</a:t>
            </a:r>
            <a:r>
              <a:rPr lang="en-US" baseline="0" dirty="0">
                <a:effectLst/>
                <a:latin typeface="Segoe UI" panose="020B0502040204020203" pitchFamily="34" charset="0"/>
              </a:rPr>
              <a:t> Microsoft Azure, we do not have physical access to the actual server.</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It is</a:t>
            </a:r>
            <a:r>
              <a:rPr lang="en-US" baseline="0" dirty="0">
                <a:effectLst/>
                <a:latin typeface="Segoe UI" panose="020B0502040204020203" pitchFamily="34" charset="0"/>
              </a:rPr>
              <a:t> important that the attendee understands that it IS INDEED SQL Server at the platform layer. There are physical boxes running SQL Server 2012 Enterprise Edition. However, due to the nature of the Azure environment to provide the high-availability and scalability necessary, access to the physical boxes is currently not supported.</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41830059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Speaker</a:t>
            </a:r>
            <a:r>
              <a:rPr lang="en-US" sz="1200" b="1" i="0" kern="1200" baseline="0" dirty="0">
                <a:solidFill>
                  <a:schemeClr val="tx1"/>
                </a:solidFill>
                <a:effectLst/>
                <a:latin typeface="+mn-lt"/>
                <a:ea typeface="+mn-ea"/>
                <a:cs typeface="+mn-cs"/>
              </a:rPr>
              <a:t> notes:</a:t>
            </a:r>
            <a:endParaRPr lang="en-US" sz="1200" b="1"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This is commonly used for partitioning by region (e.g. the partition for Scandinavia contains Norway, Denmark, and Sweden).</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Lookup partitioning offers the highest degree of control in managing a multi-tenant application. You can assign multiple tenants to a single collection, single tenant to a single collection, or even a single tenant across multiple collections.</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Lookup partitioning allows you to group and organize unordered and unrelated sets of data in a natural way e.g., group tenants by organization or states by geographic region. Lookup also offers fine-grained control for migrating data between collections.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71</a:t>
            </a:fld>
            <a:endParaRPr lang="en-US"/>
          </a:p>
        </p:txBody>
      </p:sp>
    </p:spTree>
    <p:extLst>
      <p:ext uri="{BB962C8B-B14F-4D97-AF65-F5344CB8AC3E}">
        <p14:creationId xmlns:p14="http://schemas.microsoft.com/office/powerpoint/2010/main" val="12216820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5)</a:t>
            </a: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72</a:t>
            </a:fld>
            <a:endParaRPr lang="en-US">
              <a:solidFill>
                <a:prstClr val="black"/>
              </a:solidFill>
            </a:endParaRPr>
          </a:p>
        </p:txBody>
      </p:sp>
    </p:spTree>
    <p:extLst>
      <p:ext uri="{BB962C8B-B14F-4D97-AF65-F5344CB8AC3E}">
        <p14:creationId xmlns:p14="http://schemas.microsoft.com/office/powerpoint/2010/main" val="2928174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Time for the </a:t>
            </a:r>
            <a:r>
              <a:rPr lang="sv-SE" baseline="0" dirty="0"/>
              <a:t>Microsoft Azure Search as a Service offering!</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73</a:t>
            </a:fld>
            <a:endParaRPr lang="en-US"/>
          </a:p>
        </p:txBody>
      </p:sp>
    </p:spTree>
    <p:extLst>
      <p:ext uri="{BB962C8B-B14F-4D97-AF65-F5344CB8AC3E}">
        <p14:creationId xmlns:p14="http://schemas.microsoft.com/office/powerpoint/2010/main" val="12156825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Azure Search is a fully managed search solution that allows developers to enable search experiences in applications.</a:t>
            </a:r>
          </a:p>
        </p:txBody>
      </p:sp>
      <p:sp>
        <p:nvSpPr>
          <p:cNvPr id="4" name="Slide Number Placeholder 3"/>
          <p:cNvSpPr>
            <a:spLocks noGrp="1"/>
          </p:cNvSpPr>
          <p:nvPr>
            <p:ph type="sldNum" sz="quarter" idx="10"/>
          </p:nvPr>
        </p:nvSpPr>
        <p:spPr/>
        <p:txBody>
          <a:bodyPr/>
          <a:lstStyle/>
          <a:p>
            <a:fld id="{ADA9749E-FBCD-4239-AFBA-6C4AFE6C59B7}" type="slidenum">
              <a:rPr lang="en-US" smtClean="0"/>
              <a:pPr/>
              <a:t>74</a:t>
            </a:fld>
            <a:endParaRPr lang="en-US"/>
          </a:p>
        </p:txBody>
      </p:sp>
    </p:spTree>
    <p:extLst>
      <p:ext uri="{BB962C8B-B14F-4D97-AF65-F5344CB8AC3E}">
        <p14:creationId xmlns:p14="http://schemas.microsoft.com/office/powerpoint/2010/main" val="1108459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75</a:t>
            </a:fld>
            <a:endParaRPr lang="en-US"/>
          </a:p>
        </p:txBody>
      </p:sp>
    </p:spTree>
    <p:extLst>
      <p:ext uri="{BB962C8B-B14F-4D97-AF65-F5344CB8AC3E}">
        <p14:creationId xmlns:p14="http://schemas.microsoft.com/office/powerpoint/2010/main" val="22422999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 6)</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78</a:t>
            </a:fld>
            <a:endParaRPr lang="en-US">
              <a:solidFill>
                <a:prstClr val="black"/>
              </a:solidFill>
            </a:endParaRPr>
          </a:p>
        </p:txBody>
      </p:sp>
    </p:spTree>
    <p:extLst>
      <p:ext uri="{BB962C8B-B14F-4D97-AF65-F5344CB8AC3E}">
        <p14:creationId xmlns:p14="http://schemas.microsoft.com/office/powerpoint/2010/main" val="26901374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In the Azure Portal</a:t>
            </a:r>
            <a:r>
              <a:rPr lang="sv-SE" baseline="0" dirty="0"/>
              <a:t> </a:t>
            </a:r>
            <a:r>
              <a:rPr lang="sv-SE" baseline="0" dirty="0" err="1"/>
              <a:t>choose</a:t>
            </a:r>
            <a:r>
              <a:rPr lang="sv-SE" baseline="0" dirty="0"/>
              <a:t> ”new +” -&gt; ”</a:t>
            </a:r>
            <a:r>
              <a:rPr lang="sv-SE" baseline="0" dirty="0" err="1"/>
              <a:t>Search</a:t>
            </a:r>
            <a:r>
              <a:rPr lang="sv-SE" baseline="0" dirty="0"/>
              <a:t>”.</a:t>
            </a:r>
          </a:p>
          <a:p>
            <a:r>
              <a:rPr lang="sv-SE" dirty="0" err="1"/>
              <a:t>Pricing</a:t>
            </a:r>
            <a:r>
              <a:rPr lang="sv-SE" baseline="0" dirty="0"/>
              <a:t> </a:t>
            </a:r>
            <a:r>
              <a:rPr lang="sv-SE" baseline="0" dirty="0" err="1"/>
              <a:t>tier</a:t>
            </a:r>
            <a:r>
              <a:rPr lang="sv-SE" baseline="0" dirty="0"/>
              <a:t> is </a:t>
            </a:r>
            <a:r>
              <a:rPr lang="sv-SE" baseline="0" dirty="0" err="1"/>
              <a:t>either</a:t>
            </a:r>
            <a:r>
              <a:rPr lang="sv-SE" baseline="0" dirty="0"/>
              <a:t> Standard or </a:t>
            </a:r>
            <a:r>
              <a:rPr lang="sv-SE" baseline="0" dirty="0" err="1"/>
              <a:t>Free</a:t>
            </a:r>
            <a:r>
              <a:rPr lang="sv-SE" baseline="0" dirty="0"/>
              <a:t> </a:t>
            </a:r>
            <a:r>
              <a:rPr lang="sv-SE" baseline="0" dirty="0" err="1"/>
              <a:t>where</a:t>
            </a:r>
            <a:r>
              <a:rPr lang="sv-SE" baseline="0" dirty="0"/>
              <a:t> the </a:t>
            </a:r>
            <a:r>
              <a:rPr lang="sv-SE" baseline="0" dirty="0" err="1"/>
              <a:t>latter</a:t>
            </a:r>
            <a:r>
              <a:rPr lang="sv-SE" baseline="0" dirty="0"/>
              <a:t> </a:t>
            </a:r>
            <a:r>
              <a:rPr lang="sv-SE" baseline="0" dirty="0" err="1"/>
              <a:t>naturally</a:t>
            </a:r>
            <a:r>
              <a:rPr lang="sv-SE" baseline="0" dirty="0"/>
              <a:t> is </a:t>
            </a:r>
            <a:r>
              <a:rPr lang="sv-SE" baseline="0" dirty="0" err="1"/>
              <a:t>useful</a:t>
            </a:r>
            <a:r>
              <a:rPr lang="sv-SE" baseline="0" dirty="0"/>
              <a:t> for </a:t>
            </a:r>
            <a:r>
              <a:rPr lang="sv-SE" baseline="0" dirty="0" err="1"/>
              <a:t>functional</a:t>
            </a:r>
            <a:r>
              <a:rPr lang="sv-SE" baseline="0" dirty="0"/>
              <a:t> </a:t>
            </a:r>
            <a:r>
              <a:rPr lang="sv-SE" baseline="0" dirty="0" err="1"/>
              <a:t>development</a:t>
            </a:r>
            <a:r>
              <a:rPr lang="sv-SE" baseline="0" dirty="0"/>
              <a:t> tests.</a:t>
            </a:r>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79</a:t>
            </a:fld>
            <a:endParaRPr lang="en-US"/>
          </a:p>
        </p:txBody>
      </p:sp>
    </p:spTree>
    <p:extLst>
      <p:ext uri="{BB962C8B-B14F-4D97-AF65-F5344CB8AC3E}">
        <p14:creationId xmlns:p14="http://schemas.microsoft.com/office/powerpoint/2010/main" val="16255976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Pick a location for</a:t>
            </a:r>
            <a:r>
              <a:rPr lang="en-US" baseline="0" noProof="0" dirty="0"/>
              <a:t> the service.</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80</a:t>
            </a:fld>
            <a:endParaRPr lang="en-US"/>
          </a:p>
        </p:txBody>
      </p:sp>
    </p:spTree>
    <p:extLst>
      <p:ext uri="{BB962C8B-B14F-4D97-AF65-F5344CB8AC3E}">
        <p14:creationId xmlns:p14="http://schemas.microsoft.com/office/powerpoint/2010/main" val="10565061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Now let’s focus on </a:t>
            </a:r>
            <a:r>
              <a:rPr lang="sv-SE" baseline="0" dirty="0"/>
              <a:t>Hadoop in Azure known as Microsoft Azure HDInsight!</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83</a:t>
            </a:fld>
            <a:endParaRPr lang="en-US"/>
          </a:p>
        </p:txBody>
      </p:sp>
    </p:spTree>
    <p:extLst>
      <p:ext uri="{BB962C8B-B14F-4D97-AF65-F5344CB8AC3E}">
        <p14:creationId xmlns:p14="http://schemas.microsoft.com/office/powerpoint/2010/main" val="7934420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84</a:t>
            </a:fld>
            <a:endParaRPr lang="en-US" dirty="0">
              <a:solidFill>
                <a:prstClr val="black"/>
              </a:solidFill>
            </a:endParaRPr>
          </a:p>
        </p:txBody>
      </p:sp>
    </p:spTree>
    <p:extLst>
      <p:ext uri="{BB962C8B-B14F-4D97-AF65-F5344CB8AC3E}">
        <p14:creationId xmlns:p14="http://schemas.microsoft.com/office/powerpoint/2010/main" val="2329484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Understand the overall</a:t>
            </a:r>
            <a:r>
              <a:rPr lang="en-US" baseline="0" dirty="0">
                <a:effectLst/>
                <a:latin typeface="Segoe UI" panose="020B0502040204020203" pitchFamily="34" charset="0"/>
              </a:rPr>
              <a:t> concepts and benefits of SQL Database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Let’s clear up</a:t>
            </a:r>
            <a:r>
              <a:rPr lang="en-US" baseline="0" dirty="0">
                <a:effectLst/>
                <a:latin typeface="Segoe UI" panose="020B0502040204020203" pitchFamily="34" charset="0"/>
              </a:rPr>
              <a:t> any confusion and look at the basics of what SQL Database really is and some of its benefits.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The same great SQL Server database technology that you know, love, and use on-premises provided</a:t>
            </a:r>
            <a:r>
              <a:rPr lang="en-US" baseline="0" dirty="0">
                <a:effectLst/>
                <a:latin typeface="Segoe UI" panose="020B0502040204020203" pitchFamily="34" charset="0"/>
              </a:rPr>
              <a:t> as a service</a:t>
            </a:r>
            <a:endParaRPr lang="en-US" dirty="0">
              <a:effectLst/>
            </a:endParaRPr>
          </a:p>
          <a:p>
            <a:pPr rtl="0"/>
            <a:r>
              <a:rPr lang="en-US" dirty="0">
                <a:effectLst/>
                <a:latin typeface="Segoe UI" panose="020B0502040204020203" pitchFamily="34" charset="0"/>
              </a:rPr>
              <a:t>Enterprise-ready</a:t>
            </a:r>
            <a:r>
              <a:rPr lang="en-US" baseline="0" dirty="0">
                <a:effectLst/>
                <a:latin typeface="Segoe UI" panose="020B0502040204020203" pitchFamily="34" charset="0"/>
              </a:rPr>
              <a:t> </a:t>
            </a:r>
          </a:p>
          <a:p>
            <a:pPr rtl="0"/>
            <a:r>
              <a:rPr lang="en-US" baseline="0" dirty="0">
                <a:effectLst/>
                <a:latin typeface="Segoe UI" panose="020B0502040204020203" pitchFamily="34" charset="0"/>
              </a:rPr>
              <a:t>Automatic support for High-Availability</a:t>
            </a:r>
          </a:p>
          <a:p>
            <a:pPr rtl="0"/>
            <a:r>
              <a:rPr lang="en-US" baseline="0" dirty="0">
                <a:effectLst/>
                <a:latin typeface="Segoe UI" panose="020B0502040204020203" pitchFamily="34" charset="0"/>
              </a:rPr>
              <a:t>Designed to scale on-demand to provide the same great elasticity</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High-availability – 3 copies of the database free for the cost of the one database. Always</a:t>
            </a:r>
            <a:r>
              <a:rPr lang="en-US" baseline="0" dirty="0">
                <a:effectLst/>
                <a:latin typeface="Segoe UI" panose="020B0502040204020203" pitchFamily="34" charset="0"/>
              </a:rPr>
              <a:t> in sync. The cost to do this on-premises isn’t cheap. This is </a:t>
            </a:r>
            <a:r>
              <a:rPr lang="en-US" b="1" baseline="0" dirty="0">
                <a:effectLst/>
                <a:latin typeface="Segoe UI" panose="020B0502040204020203" pitchFamily="34" charset="0"/>
              </a:rPr>
              <a:t>FREE</a:t>
            </a:r>
            <a:r>
              <a:rPr lang="en-US" baseline="0" dirty="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3581644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85</a:t>
            </a:fld>
            <a:endParaRPr lang="en-US" dirty="0">
              <a:solidFill>
                <a:prstClr val="black"/>
              </a:solidFill>
            </a:endParaRPr>
          </a:p>
        </p:txBody>
      </p:sp>
    </p:spTree>
    <p:extLst>
      <p:ext uri="{BB962C8B-B14F-4D97-AF65-F5344CB8AC3E}">
        <p14:creationId xmlns:p14="http://schemas.microsoft.com/office/powerpoint/2010/main" val="112425189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86</a:t>
            </a:fld>
            <a:endParaRPr lang="en-US" dirty="0">
              <a:solidFill>
                <a:prstClr val="black"/>
              </a:solidFill>
            </a:endParaRPr>
          </a:p>
        </p:txBody>
      </p:sp>
    </p:spTree>
    <p:extLst>
      <p:ext uri="{BB962C8B-B14F-4D97-AF65-F5344CB8AC3E}">
        <p14:creationId xmlns:p14="http://schemas.microsoft.com/office/powerpoint/2010/main" val="423096249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87</a:t>
            </a:fld>
            <a:endParaRPr lang="en-US" dirty="0">
              <a:solidFill>
                <a:prstClr val="black"/>
              </a:solidFill>
            </a:endParaRPr>
          </a:p>
        </p:txBody>
      </p:sp>
    </p:spTree>
    <p:extLst>
      <p:ext uri="{BB962C8B-B14F-4D97-AF65-F5344CB8AC3E}">
        <p14:creationId xmlns:p14="http://schemas.microsoft.com/office/powerpoint/2010/main" val="275659991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88</a:t>
            </a:fld>
            <a:endParaRPr lang="en-US">
              <a:solidFill>
                <a:prstClr val="black"/>
              </a:solidFill>
            </a:endParaRPr>
          </a:p>
        </p:txBody>
      </p:sp>
    </p:spTree>
    <p:extLst>
      <p:ext uri="{BB962C8B-B14F-4D97-AF65-F5344CB8AC3E}">
        <p14:creationId xmlns:p14="http://schemas.microsoft.com/office/powerpoint/2010/main" val="157289837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1200" dirty="0">
                <a:solidFill>
                  <a:schemeClr val="tx1"/>
                </a:solidFill>
              </a:rPr>
              <a:t>Speaker notes:</a:t>
            </a:r>
          </a:p>
          <a:p>
            <a:pPr marL="0" indent="0" algn="l">
              <a:buFont typeface="Arial" panose="020B0604020202020204" pitchFamily="34" charset="0"/>
              <a:buNone/>
            </a:pPr>
            <a:endParaRPr lang="en-US" sz="1200" dirty="0">
              <a:solidFill>
                <a:schemeClr val="tx1"/>
              </a:solidFill>
            </a:endParaRPr>
          </a:p>
          <a:p>
            <a:pPr marL="171450" indent="-171450" algn="l">
              <a:buFont typeface="Arial" panose="020B0604020202020204" pitchFamily="34" charset="0"/>
              <a:buChar char="•"/>
            </a:pPr>
            <a:r>
              <a:rPr lang="en-US" sz="1200" dirty="0">
                <a:solidFill>
                  <a:schemeClr val="tx1"/>
                </a:solidFill>
              </a:rPr>
              <a:t>Fully managed relational data warehouse-as-a-service.</a:t>
            </a:r>
          </a:p>
          <a:p>
            <a:pPr marL="171450" indent="-171450" algn="l">
              <a:buFont typeface="Arial" panose="020B0604020202020204" pitchFamily="34" charset="0"/>
              <a:buChar char="•"/>
            </a:pPr>
            <a:r>
              <a:rPr lang="en-US" sz="1200" dirty="0">
                <a:solidFill>
                  <a:schemeClr val="tx1"/>
                </a:solidFill>
              </a:rPr>
              <a:t>Industry’s first elastic cloud data warehouse with enterprise-grade capabilities</a:t>
            </a:r>
          </a:p>
          <a:p>
            <a:pPr marL="171450" indent="-171450" algn="l">
              <a:buFont typeface="Arial" panose="020B0604020202020204" pitchFamily="34" charset="0"/>
              <a:buChar char="•"/>
            </a:pPr>
            <a:r>
              <a:rPr lang="en-US" sz="1200" dirty="0">
                <a:solidFill>
                  <a:schemeClr val="tx1"/>
                </a:solidFill>
              </a:rPr>
              <a:t>Support your smallest to largest data sets</a:t>
            </a:r>
          </a:p>
          <a:p>
            <a:pPr algn="l"/>
            <a:endParaRPr lang="en-US" sz="1200" dirty="0">
              <a:solidFill>
                <a:schemeClr val="tx1"/>
              </a:solidFill>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89</a:t>
            </a:fld>
            <a:endParaRPr lang="en-US">
              <a:solidFill>
                <a:prstClr val="black"/>
              </a:solidFill>
            </a:endParaRPr>
          </a:p>
        </p:txBody>
      </p:sp>
    </p:spTree>
    <p:extLst>
      <p:ext uri="{BB962C8B-B14F-4D97-AF65-F5344CB8AC3E}">
        <p14:creationId xmlns:p14="http://schemas.microsoft.com/office/powerpoint/2010/main" val="13320007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90</a:t>
            </a:fld>
            <a:endParaRPr lang="en-US">
              <a:solidFill>
                <a:prstClr val="black"/>
              </a:solidFill>
            </a:endParaRPr>
          </a:p>
        </p:txBody>
      </p:sp>
    </p:spTree>
    <p:extLst>
      <p:ext uri="{BB962C8B-B14F-4D97-AF65-F5344CB8AC3E}">
        <p14:creationId xmlns:p14="http://schemas.microsoft.com/office/powerpoint/2010/main" val="39523581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91</a:t>
            </a:fld>
            <a:endParaRPr lang="en-US">
              <a:solidFill>
                <a:prstClr val="black"/>
              </a:solidFill>
            </a:endParaRPr>
          </a:p>
        </p:txBody>
      </p:sp>
    </p:spTree>
    <p:extLst>
      <p:ext uri="{BB962C8B-B14F-4D97-AF65-F5344CB8AC3E}">
        <p14:creationId xmlns:p14="http://schemas.microsoft.com/office/powerpoint/2010/main" val="233541434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solidFill>
                  <a:srgbClr val="666666"/>
                </a:solidFill>
                <a:effectLst/>
                <a:latin typeface="Segoe UI" panose="020B0502040204020203" pitchFamily="34" charset="0"/>
              </a:rPr>
              <a:t>Speaker notes:</a:t>
            </a:r>
          </a:p>
          <a:p>
            <a:pPr marL="171450" indent="-171450">
              <a:buFont typeface="Arial" panose="020B0604020202020204" pitchFamily="34" charset="0"/>
              <a:buChar char="•"/>
            </a:pPr>
            <a:endParaRPr lang="en-US" b="0" i="0" dirty="0">
              <a:solidFill>
                <a:srgbClr val="666666"/>
              </a:solidFill>
              <a:effectLst/>
              <a:latin typeface="Segoe UI" panose="020B0502040204020203" pitchFamily="34" charset="0"/>
            </a:endParaRPr>
          </a:p>
          <a:p>
            <a:pPr marL="171450" indent="-171450">
              <a:buFont typeface="Arial" panose="020B0604020202020204" pitchFamily="34" charset="0"/>
              <a:buChar char="•"/>
            </a:pPr>
            <a:r>
              <a:rPr lang="en-US" b="0" i="0" dirty="0">
                <a:solidFill>
                  <a:srgbClr val="666666"/>
                </a:solidFill>
                <a:effectLst/>
                <a:latin typeface="Segoe UI" panose="020B0502040204020203" pitchFamily="34" charset="0"/>
              </a:rPr>
              <a:t>It’s as an enterprise wide repository of every type of data collected in a single place prior to any formal definition of requirements or schema. </a:t>
            </a:r>
          </a:p>
          <a:p>
            <a:pPr marL="171450" indent="-171450">
              <a:buFont typeface="Arial" panose="020B0604020202020204" pitchFamily="34" charset="0"/>
              <a:buChar char="•"/>
            </a:pPr>
            <a:endParaRPr lang="en-US" b="0" i="0" dirty="0">
              <a:solidFill>
                <a:srgbClr val="666666"/>
              </a:solidFill>
              <a:effectLst/>
              <a:latin typeface="Segoe UI" panose="020B0502040204020203" pitchFamily="34" charset="0"/>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Data is be kept without discrimination regardless of its size, structure, or how fast it is ingested. </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Organizations can then use Hadoop or advanced analytics to find patterns of the data. </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 Azure Data Lake  can</a:t>
            </a:r>
            <a:r>
              <a:rPr lang="en-US" sz="1200" b="0" i="0" kern="1200" baseline="0" dirty="0">
                <a:solidFill>
                  <a:schemeClr val="tx1"/>
                </a:solidFill>
                <a:effectLst/>
                <a:latin typeface="+mn-lt"/>
                <a:ea typeface="+mn-ea"/>
                <a:cs typeface="+mn-cs"/>
              </a:rPr>
              <a:t> be part of </a:t>
            </a:r>
            <a:r>
              <a:rPr lang="en-US" sz="1200" b="0" i="0" kern="1200" dirty="0">
                <a:solidFill>
                  <a:schemeClr val="tx1"/>
                </a:solidFill>
                <a:effectLst/>
                <a:latin typeface="+mn-lt"/>
                <a:ea typeface="+mn-ea"/>
                <a:cs typeface="+mn-cs"/>
              </a:rPr>
              <a:t>your existing data platform</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by leveraging Azure Active Directory as well as providing data replication to ensure high durability and availability.</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92</a:t>
            </a:fld>
            <a:endParaRPr lang="en-US">
              <a:solidFill>
                <a:prstClr val="black"/>
              </a:solidFill>
            </a:endParaRPr>
          </a:p>
        </p:txBody>
      </p:sp>
    </p:spTree>
    <p:extLst>
      <p:ext uri="{BB962C8B-B14F-4D97-AF65-F5344CB8AC3E}">
        <p14:creationId xmlns:p14="http://schemas.microsoft.com/office/powerpoint/2010/main" val="19367046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Speaker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HDFS for the Cloud: The Azure Data Lake is a Hadoop File System compatible with HDFS enabling Microsoft offerings such as Azure </a:t>
            </a:r>
            <a:r>
              <a:rPr lang="en-US" sz="1200" b="0" i="0" kern="1200" dirty="0" err="1">
                <a:solidFill>
                  <a:schemeClr val="tx1"/>
                </a:solidFill>
                <a:effectLst/>
                <a:latin typeface="+mn-lt"/>
                <a:ea typeface="+mn-ea"/>
                <a:cs typeface="+mn-cs"/>
              </a:rPr>
              <a:t>HDInsight</a:t>
            </a:r>
            <a:r>
              <a:rPr lang="en-US" sz="1200" b="0" i="0" kern="1200" dirty="0">
                <a:solidFill>
                  <a:schemeClr val="tx1"/>
                </a:solidFill>
                <a:effectLst/>
                <a:latin typeface="+mn-lt"/>
                <a:ea typeface="+mn-ea"/>
                <a:cs typeface="+mn-cs"/>
              </a:rPr>
              <a:t>, Revolution-R Enterprise, industry Hadoop distributions like Hortonworks and Cloudera all to connect to it.</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Petabyte files, massive throughput: The goal of the data lake is to run Hadoop and advanced analytics on all your data to discover conclusions from the data itself. </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Curated data:  Azure</a:t>
            </a:r>
            <a:r>
              <a:rPr lang="en-US" sz="1200" b="0" i="0" kern="1200" baseline="0" dirty="0">
                <a:solidFill>
                  <a:schemeClr val="tx1"/>
                </a:solidFill>
                <a:effectLst/>
                <a:latin typeface="+mn-lt"/>
                <a:ea typeface="+mn-ea"/>
                <a:cs typeface="+mn-cs"/>
              </a:rPr>
              <a:t> Data Lake</a:t>
            </a:r>
            <a:r>
              <a:rPr lang="en-US" sz="1200" b="0" i="0" kern="1200" dirty="0">
                <a:solidFill>
                  <a:schemeClr val="tx1"/>
                </a:solidFill>
                <a:effectLst/>
                <a:latin typeface="+mn-lt"/>
                <a:ea typeface="+mn-ea"/>
                <a:cs typeface="+mn-cs"/>
              </a:rPr>
              <a:t> can also serve as a repository for lower cost data preparation prior to moving curated data into a data warehouse such</a:t>
            </a:r>
            <a:r>
              <a:rPr lang="en-US" sz="1200" b="0" i="0" kern="1200" baseline="0" dirty="0">
                <a:solidFill>
                  <a:schemeClr val="tx1"/>
                </a:solidFill>
                <a:effectLst/>
                <a:latin typeface="+mn-lt"/>
                <a:ea typeface="+mn-ea"/>
                <a:cs typeface="+mn-cs"/>
              </a:rPr>
              <a:t> as Azure Data Warehouse.</a:t>
            </a:r>
            <a:endParaRPr lang="en-US" b="0"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93</a:t>
            </a:fld>
            <a:endParaRPr lang="en-US">
              <a:solidFill>
                <a:prstClr val="black"/>
              </a:solidFill>
            </a:endParaRPr>
          </a:p>
        </p:txBody>
      </p:sp>
    </p:spTree>
    <p:extLst>
      <p:ext uri="{BB962C8B-B14F-4D97-AF65-F5344CB8AC3E}">
        <p14:creationId xmlns:p14="http://schemas.microsoft.com/office/powerpoint/2010/main" val="65606615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There are other SQL Solutions you can</a:t>
            </a:r>
            <a:r>
              <a:rPr lang="sv-SE" baseline="0" dirty="0"/>
              <a:t> choose to run in Azure. Official support exists for MySQL and Oracle.</a:t>
            </a:r>
          </a:p>
          <a:p>
            <a:endParaRPr lang="sv-SE" baseline="0" dirty="0"/>
          </a:p>
          <a:p>
            <a:r>
              <a:rPr lang="sv-SE" baseline="0" dirty="0"/>
              <a:t>(Good place to show the portal and that you can provision Oracle and MySQL databases in Azure just as easily as you can provision the Microsoft SQL options.</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94</a:t>
            </a:fld>
            <a:endParaRPr lang="en-US"/>
          </a:p>
        </p:txBody>
      </p:sp>
    </p:spTree>
    <p:extLst>
      <p:ext uri="{BB962C8B-B14F-4D97-AF65-F5344CB8AC3E}">
        <p14:creationId xmlns:p14="http://schemas.microsoft.com/office/powerpoint/2010/main" val="2399964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Understand the overall</a:t>
            </a:r>
            <a:r>
              <a:rPr lang="en-US" baseline="0" dirty="0">
                <a:effectLst/>
                <a:latin typeface="Segoe UI" panose="020B0502040204020203" pitchFamily="34" charset="0"/>
              </a:rPr>
              <a:t> concepts and benefits of SQL Database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Let’s clear up</a:t>
            </a:r>
            <a:r>
              <a:rPr lang="en-US" baseline="0" dirty="0">
                <a:effectLst/>
                <a:latin typeface="Segoe UI" panose="020B0502040204020203" pitchFamily="34" charset="0"/>
              </a:rPr>
              <a:t> any confusion and look at the basics of what SQL Database really is and some of its benefits.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The same great SQL Server database technology that you know, love, and use on-premises provided</a:t>
            </a:r>
            <a:r>
              <a:rPr lang="en-US" baseline="0" dirty="0">
                <a:effectLst/>
                <a:latin typeface="Segoe UI" panose="020B0502040204020203" pitchFamily="34" charset="0"/>
              </a:rPr>
              <a:t> as a service</a:t>
            </a:r>
            <a:endParaRPr lang="en-US" dirty="0">
              <a:effectLst/>
            </a:endParaRPr>
          </a:p>
          <a:p>
            <a:pPr rtl="0"/>
            <a:r>
              <a:rPr lang="en-US" dirty="0">
                <a:effectLst/>
                <a:latin typeface="Segoe UI" panose="020B0502040204020203" pitchFamily="34" charset="0"/>
              </a:rPr>
              <a:t>Enterprise-ready</a:t>
            </a:r>
            <a:r>
              <a:rPr lang="en-US" baseline="0" dirty="0">
                <a:effectLst/>
                <a:latin typeface="Segoe UI" panose="020B0502040204020203" pitchFamily="34" charset="0"/>
              </a:rPr>
              <a:t> </a:t>
            </a:r>
          </a:p>
          <a:p>
            <a:pPr rtl="0"/>
            <a:r>
              <a:rPr lang="en-US" baseline="0" dirty="0">
                <a:effectLst/>
                <a:latin typeface="Segoe UI" panose="020B0502040204020203" pitchFamily="34" charset="0"/>
              </a:rPr>
              <a:t>Automatic support for High-Availability</a:t>
            </a:r>
          </a:p>
          <a:p>
            <a:pPr rtl="0"/>
            <a:r>
              <a:rPr lang="en-US" baseline="0" dirty="0">
                <a:effectLst/>
                <a:latin typeface="Segoe UI" panose="020B0502040204020203" pitchFamily="34" charset="0"/>
              </a:rPr>
              <a:t>Designed to scale on-demand to provide the same great elasticity</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High-availability – 3 copies of the database free for the cost of the one database. Always</a:t>
            </a:r>
            <a:r>
              <a:rPr lang="en-US" baseline="0" dirty="0">
                <a:effectLst/>
                <a:latin typeface="Segoe UI" panose="020B0502040204020203" pitchFamily="34" charset="0"/>
              </a:rPr>
              <a:t> in sync. The cost to do this on-premises isn’t cheap. This is </a:t>
            </a:r>
            <a:r>
              <a:rPr lang="en-US" b="1" baseline="0" dirty="0">
                <a:effectLst/>
                <a:latin typeface="Segoe UI" panose="020B0502040204020203" pitchFamily="34" charset="0"/>
              </a:rPr>
              <a:t>FREE</a:t>
            </a:r>
            <a:r>
              <a:rPr lang="en-US" baseline="0" dirty="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347990142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As </a:t>
            </a:r>
            <a:r>
              <a:rPr lang="sv-SE" dirty="0" err="1"/>
              <a:t>you</a:t>
            </a:r>
            <a:r>
              <a:rPr lang="sv-SE" dirty="0"/>
              <a:t> </a:t>
            </a:r>
            <a:r>
              <a:rPr lang="sv-SE" dirty="0" err="1"/>
              <a:t>can</a:t>
            </a:r>
            <a:r>
              <a:rPr lang="sv-SE" dirty="0"/>
              <a:t> </a:t>
            </a:r>
            <a:r>
              <a:rPr lang="sv-SE" dirty="0" err="1"/>
              <a:t>see</a:t>
            </a:r>
            <a:r>
              <a:rPr lang="sv-SE" dirty="0"/>
              <a:t> </a:t>
            </a:r>
            <a:r>
              <a:rPr lang="sv-SE" dirty="0" err="1"/>
              <a:t>there</a:t>
            </a:r>
            <a:r>
              <a:rPr lang="sv-SE" dirty="0"/>
              <a:t> </a:t>
            </a:r>
            <a:r>
              <a:rPr lang="sv-SE" dirty="0" err="1"/>
              <a:t>are</a:t>
            </a:r>
            <a:r>
              <a:rPr lang="sv-SE" dirty="0"/>
              <a:t> a </a:t>
            </a:r>
            <a:r>
              <a:rPr lang="sv-SE" dirty="0" err="1"/>
              <a:t>lot</a:t>
            </a:r>
            <a:r>
              <a:rPr lang="sv-SE" dirty="0"/>
              <a:t> of options</a:t>
            </a:r>
            <a:r>
              <a:rPr lang="sv-SE" baseline="0" dirty="0"/>
              <a:t> in the Microsoft Azure </a:t>
            </a:r>
            <a:r>
              <a:rPr lang="sv-SE" baseline="0" dirty="0" err="1"/>
              <a:t>DataPlatform</a:t>
            </a:r>
            <a:r>
              <a:rPr lang="sv-SE" baseline="0" dirty="0"/>
              <a:t> </a:t>
            </a:r>
            <a:r>
              <a:rPr lang="sv-SE" baseline="0" dirty="0" err="1"/>
              <a:t>offerings</a:t>
            </a:r>
            <a:r>
              <a:rPr lang="sv-SE" baseline="0" dirty="0"/>
              <a:t>. It </a:t>
            </a:r>
            <a:r>
              <a:rPr lang="sv-SE" baseline="0" dirty="0" err="1"/>
              <a:t>may</a:t>
            </a:r>
            <a:r>
              <a:rPr lang="sv-SE" baseline="0" dirty="0"/>
              <a:t> be a </a:t>
            </a:r>
            <a:r>
              <a:rPr lang="sv-SE" baseline="0" dirty="0" err="1"/>
              <a:t>challenge</a:t>
            </a:r>
            <a:r>
              <a:rPr lang="sv-SE" baseline="0" dirty="0"/>
              <a:t> to </a:t>
            </a:r>
            <a:r>
              <a:rPr lang="sv-SE" baseline="0" dirty="0" err="1"/>
              <a:t>identify</a:t>
            </a:r>
            <a:r>
              <a:rPr lang="sv-SE" baseline="0" dirty="0"/>
              <a:t> the </a:t>
            </a:r>
            <a:r>
              <a:rPr lang="sv-SE" baseline="0" dirty="0" err="1"/>
              <a:t>most</a:t>
            </a:r>
            <a:r>
              <a:rPr lang="sv-SE" baseline="0" dirty="0"/>
              <a:t> </a:t>
            </a:r>
            <a:r>
              <a:rPr lang="sv-SE" baseline="0" dirty="0" err="1"/>
              <a:t>suitable</a:t>
            </a:r>
            <a:r>
              <a:rPr lang="sv-SE" baseline="0" dirty="0"/>
              <a:t> options in </a:t>
            </a:r>
            <a:r>
              <a:rPr lang="sv-SE" baseline="0" dirty="0" err="1"/>
              <a:t>every</a:t>
            </a:r>
            <a:r>
              <a:rPr lang="sv-SE" baseline="0" dirty="0"/>
              <a:t> </a:t>
            </a:r>
            <a:r>
              <a:rPr lang="sv-SE" baseline="0" dirty="0" err="1"/>
              <a:t>case</a:t>
            </a:r>
            <a:r>
              <a:rPr lang="sv-SE" baseline="0" dirty="0"/>
              <a:t> </a:t>
            </a:r>
            <a:r>
              <a:rPr lang="sv-SE" baseline="0" dirty="0" err="1"/>
              <a:t>but</a:t>
            </a:r>
            <a:r>
              <a:rPr lang="sv-SE" baseline="0" dirty="0"/>
              <a:t> </a:t>
            </a:r>
            <a:r>
              <a:rPr lang="sv-SE" baseline="0" dirty="0" err="1"/>
              <a:t>we</a:t>
            </a:r>
            <a:r>
              <a:rPr lang="sv-SE" baseline="0" dirty="0"/>
              <a:t> </a:t>
            </a:r>
            <a:r>
              <a:rPr lang="sv-SE" baseline="0" dirty="0" err="1"/>
              <a:t>can</a:t>
            </a:r>
            <a:r>
              <a:rPr lang="sv-SE" baseline="0" dirty="0"/>
              <a:t> rest </a:t>
            </a:r>
            <a:r>
              <a:rPr lang="sv-SE" baseline="0" dirty="0" err="1"/>
              <a:t>assured</a:t>
            </a:r>
            <a:r>
              <a:rPr lang="sv-SE" baseline="0" dirty="0"/>
              <a:t> </a:t>
            </a:r>
            <a:r>
              <a:rPr lang="sv-SE" baseline="0" dirty="0" err="1"/>
              <a:t>that</a:t>
            </a:r>
            <a:r>
              <a:rPr lang="sv-SE" baseline="0" dirty="0"/>
              <a:t> </a:t>
            </a:r>
            <a:r>
              <a:rPr lang="sv-SE" baseline="0" dirty="0" err="1"/>
              <a:t>there</a:t>
            </a:r>
            <a:r>
              <a:rPr lang="sv-SE" baseline="0" dirty="0"/>
              <a:t> </a:t>
            </a:r>
            <a:r>
              <a:rPr lang="sv-SE" baseline="0" dirty="0" err="1"/>
              <a:t>will</a:t>
            </a:r>
            <a:r>
              <a:rPr lang="sv-SE" baseline="0" dirty="0"/>
              <a:t> be a </a:t>
            </a:r>
            <a:r>
              <a:rPr lang="sv-SE" baseline="0" dirty="0" err="1"/>
              <a:t>good</a:t>
            </a:r>
            <a:r>
              <a:rPr lang="sv-SE" baseline="0" dirty="0"/>
              <a:t> option for </a:t>
            </a:r>
            <a:r>
              <a:rPr lang="sv-SE" baseline="0" dirty="0" err="1"/>
              <a:t>almost</a:t>
            </a:r>
            <a:r>
              <a:rPr lang="sv-SE" baseline="0" dirty="0"/>
              <a:t> </a:t>
            </a:r>
            <a:r>
              <a:rPr lang="sv-SE" baseline="0" dirty="0" err="1"/>
              <a:t>any</a:t>
            </a:r>
            <a:r>
              <a:rPr lang="sv-SE" baseline="0" dirty="0"/>
              <a:t> scenario!</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96</a:t>
            </a:fld>
            <a:endParaRPr lang="en-US">
              <a:solidFill>
                <a:prstClr val="black"/>
              </a:solidFill>
            </a:endParaRPr>
          </a:p>
        </p:txBody>
      </p:sp>
    </p:spTree>
    <p:extLst>
      <p:ext uri="{BB962C8B-B14F-4D97-AF65-F5344CB8AC3E}">
        <p14:creationId xmlns:p14="http://schemas.microsoft.com/office/powerpoint/2010/main" val="242829176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9/26/2016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100</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Client</a:t>
            </a:r>
            <a:r>
              <a:rPr lang="en-US" baseline="0" dirty="0"/>
              <a:t> - </a:t>
            </a:r>
            <a:r>
              <a:rPr lang="en-US" dirty="0"/>
              <a:t>The client layer resides closest to your application, and is used by your application to communicate directly with SQL Database. The client layer can reside on-premise in your datacenter or be hosted in Microsoft Azure. Because SQL Database provides the same tabular data stream (TDS) interface as SQL Server, you can use familiar tools and libraries to build client applications for data that is in the cloud.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16128498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6564381"/>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16618581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228812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240136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181194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73745856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221561596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7557306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01171130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47607757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99907454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267784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77171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61761040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242474340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37790769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524161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683674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image" Target="../media/image10.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theme" Target="../theme/theme2.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776" r:id="rId33"/>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376849305"/>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0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1.xml"/><Relationship Id="rId1" Type="http://schemas.openxmlformats.org/officeDocument/2006/relationships/slideLayout" Target="../slideLayouts/slideLayout29.xml"/><Relationship Id="rId4" Type="http://schemas.openxmlformats.org/officeDocument/2006/relationships/image" Target="../media/image6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notesSlide" Target="../notesSlides/notesSlide15.xml"/><Relationship Id="rId1" Type="http://schemas.openxmlformats.org/officeDocument/2006/relationships/slideLayout" Target="../slideLayouts/slideLayout3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emf"/><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3.emf"/></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16.xml"/><Relationship Id="rId4" Type="http://schemas.openxmlformats.org/officeDocument/2006/relationships/image" Target="../media/image13.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16.xml"/><Relationship Id="rId5" Type="http://schemas.openxmlformats.org/officeDocument/2006/relationships/image" Target="../media/image33.png"/><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4.xml"/><Relationship Id="rId1" Type="http://schemas.openxmlformats.org/officeDocument/2006/relationships/slideLayout" Target="../slideLayouts/slideLayout16.xml"/><Relationship Id="rId5" Type="http://schemas.openxmlformats.org/officeDocument/2006/relationships/image" Target="../media/image36.jpeg"/><Relationship Id="rId4" Type="http://schemas.openxmlformats.org/officeDocument/2006/relationships/image" Target="../media/image35.e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8.xml"/><Relationship Id="rId1" Type="http://schemas.openxmlformats.org/officeDocument/2006/relationships/vmlDrawing" Target="../drawings/vmlDrawing1.vml"/><Relationship Id="rId5" Type="http://schemas.openxmlformats.org/officeDocument/2006/relationships/image" Target="../media/image37.emf"/><Relationship Id="rId4" Type="http://schemas.openxmlformats.org/officeDocument/2006/relationships/package" Target="../embeddings/Microsoft_Visio_Drawing.vsdx"/></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image" Target="../media/image38.emf"/><Relationship Id="rId4" Type="http://schemas.openxmlformats.org/officeDocument/2006/relationships/package" Target="../embeddings/Microsoft_Visio_Drawing1.vsdx"/></Relationships>
</file>

<file path=ppt/slides/_rels/slide5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40.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wmf"/><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44.png"/><Relationship Id="rId4" Type="http://schemas.microsoft.com/office/2007/relationships/hdphoto" Target="../media/hdphoto1.wdp"/></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6.xml"/></Relationships>
</file>

<file path=ppt/slides/_rels/slide7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6.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7.xml"/><Relationship Id="rId1" Type="http://schemas.openxmlformats.org/officeDocument/2006/relationships/slideLayout" Target="../slideLayouts/slideLayout29.xml"/></Relationships>
</file>

<file path=ppt/slides/_rels/slide8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9.xml"/></Relationships>
</file>

<file path=ppt/slides/_rels/slide8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9.xml"/></Relationships>
</file>

<file path=ppt/slides/_rels/slide8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69.xml"/><Relationship Id="rId1" Type="http://schemas.openxmlformats.org/officeDocument/2006/relationships/slideLayout" Target="../slideLayouts/slideLayout9.xml"/><Relationship Id="rId4" Type="http://schemas.openxmlformats.org/officeDocument/2006/relationships/image" Target="../media/image51.emf"/></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4.xml"/><Relationship Id="rId1" Type="http://schemas.openxmlformats.org/officeDocument/2006/relationships/customXml" Target="../../customXml/item2.xml"/><Relationship Id="rId4" Type="http://schemas.openxmlformats.org/officeDocument/2006/relationships/image" Target="../media/image52.emf"/></Relationships>
</file>

<file path=ppt/slides/_rels/slide89.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56.png"/><Relationship Id="rId2" Type="http://schemas.openxmlformats.org/officeDocument/2006/relationships/notesSlide" Target="../notesSlides/notesSlide74.xml"/><Relationship Id="rId1" Type="http://schemas.openxmlformats.org/officeDocument/2006/relationships/slideLayout" Target="../slideLayouts/slideLayout18.xml"/><Relationship Id="rId6" Type="http://schemas.openxmlformats.org/officeDocument/2006/relationships/image" Target="../media/image55.png"/><Relationship Id="rId5" Type="http://schemas.openxmlformats.org/officeDocument/2006/relationships/image" Target="../media/image54.jpeg"/><Relationship Id="rId4" Type="http://schemas.openxmlformats.org/officeDocument/2006/relationships/image" Target="../media/image53.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77.xml"/><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78.xml"/><Relationship Id="rId1" Type="http://schemas.openxmlformats.org/officeDocument/2006/relationships/slideLayout" Target="../slideLayouts/slideLayout18.xml"/><Relationship Id="rId5" Type="http://schemas.openxmlformats.org/officeDocument/2006/relationships/image" Target="../media/image59.emf"/><Relationship Id="rId4" Type="http://schemas.openxmlformats.org/officeDocument/2006/relationships/image" Target="../media/image58.emf"/></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0.xml"/><Relationship Id="rId1" Type="http://schemas.openxmlformats.org/officeDocument/2006/relationships/slideLayout" Target="../slideLayouts/slideLayout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a:t>Azure Data Overview</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2282776"/>
            <a:ext cx="6577690" cy="180109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a:solidFill>
                  <a:schemeClr val="bg2"/>
                </a:solidFill>
                <a:latin typeface="+mj-lt"/>
              </a:rPr>
              <a:t>Gateway between Client layer</a:t>
            </a:r>
            <a:br>
              <a:rPr lang="en-US" sz="3600" spc="-51" dirty="0">
                <a:solidFill>
                  <a:schemeClr val="bg2"/>
                </a:solidFill>
                <a:latin typeface="+mj-lt"/>
              </a:rPr>
            </a:br>
            <a:r>
              <a:rPr lang="en-US" sz="3600" spc="-51" dirty="0">
                <a:solidFill>
                  <a:schemeClr val="bg2"/>
                </a:solidFill>
                <a:latin typeface="+mj-lt"/>
              </a:rPr>
              <a:t>and Platform layer.</a:t>
            </a: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Works – Architecture of the Service</a:t>
            </a:r>
          </a:p>
        </p:txBody>
      </p:sp>
      <p:grpSp>
        <p:nvGrpSpPr>
          <p:cNvPr id="33" name="Group 32"/>
          <p:cNvGrpSpPr/>
          <p:nvPr/>
        </p:nvGrpSpPr>
        <p:grpSpPr>
          <a:xfrm>
            <a:off x="7518833" y="353101"/>
            <a:ext cx="3976070" cy="1592486"/>
            <a:chOff x="7518833" y="353101"/>
            <a:chExt cx="3976070" cy="1592486"/>
          </a:xfrm>
        </p:grpSpPr>
        <p:sp>
          <p:nvSpPr>
            <p:cNvPr id="34" name="Rectangle 3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5" name="Rectangle 3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6" name="Rectangle 3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37" name="Rectangle 3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38" name="Rectangle 3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5" name="Rectangle 44"/>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7" name="Rectangle 46"/>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2" name="Rectangle 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48" name="Group 47"/>
          <p:cNvGrpSpPr/>
          <p:nvPr/>
        </p:nvGrpSpPr>
        <p:grpSpPr>
          <a:xfrm>
            <a:off x="7518833" y="1999680"/>
            <a:ext cx="3976070" cy="2084188"/>
            <a:chOff x="7518833" y="1990153"/>
            <a:chExt cx="3976070" cy="2084188"/>
          </a:xfrm>
        </p:grpSpPr>
        <p:cxnSp>
          <p:nvCxnSpPr>
            <p:cNvPr id="49" name="Straight Connector 48"/>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64" name="Rectangle 63"/>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66" name="Rectangle 65"/>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67" name="Rectangle 66"/>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68" name="Straight Arrow Connector 67"/>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spTree>
    <p:extLst>
      <p:ext uri="{BB962C8B-B14F-4D97-AF65-F5344CB8AC3E}">
        <p14:creationId xmlns:p14="http://schemas.microsoft.com/office/powerpoint/2010/main" val="3969252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 calcmode="lin" valueType="num">
                                      <p:cBhvr additive="base">
                                        <p:cTn id="10" dur="500" fill="hold"/>
                                        <p:tgtEl>
                                          <p:spTgt spid="48"/>
                                        </p:tgtEl>
                                        <p:attrNameLst>
                                          <p:attrName>ppt_x</p:attrName>
                                        </p:attrNameLst>
                                      </p:cBhvr>
                                      <p:tavLst>
                                        <p:tav tm="0">
                                          <p:val>
                                            <p:strVal val="#ppt_x"/>
                                          </p:val>
                                        </p:tav>
                                        <p:tav tm="100000">
                                          <p:val>
                                            <p:strVal val="#ppt_x"/>
                                          </p:val>
                                        </p:tav>
                                      </p:tavLst>
                                    </p:anim>
                                    <p:anim calcmode="lin" valueType="num">
                                      <p:cBhvr additive="base">
                                        <p:cTn id="11" dur="500" fill="hold"/>
                                        <p:tgtEl>
                                          <p:spTgt spid="48"/>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started</a:t>
              </a: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4137961"/>
            <a:ext cx="6577690" cy="193181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a:solidFill>
                  <a:schemeClr val="bg2"/>
                </a:solidFill>
                <a:latin typeface="+mj-lt"/>
              </a:rPr>
              <a:t>Includes physical servicers</a:t>
            </a:r>
            <a:br>
              <a:rPr lang="en-US" sz="3600" spc="-51" dirty="0">
                <a:solidFill>
                  <a:schemeClr val="bg2"/>
                </a:solidFill>
                <a:latin typeface="+mj-lt"/>
              </a:rPr>
            </a:br>
            <a:r>
              <a:rPr lang="en-US" sz="3600" spc="-51" dirty="0">
                <a:solidFill>
                  <a:schemeClr val="bg2"/>
                </a:solidFill>
                <a:latin typeface="+mj-lt"/>
              </a:rPr>
              <a:t>and services that support</a:t>
            </a:r>
            <a:br>
              <a:rPr lang="en-US" sz="3600" spc="-51" dirty="0">
                <a:solidFill>
                  <a:schemeClr val="bg2"/>
                </a:solidFill>
                <a:latin typeface="+mj-lt"/>
              </a:rPr>
            </a:br>
            <a:r>
              <a:rPr lang="en-US" sz="3600" spc="-51" dirty="0">
                <a:solidFill>
                  <a:schemeClr val="bg2"/>
                </a:solidFill>
                <a:latin typeface="+mj-lt"/>
              </a:rPr>
              <a:t>the Services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Works – Architecture of the Service</a:t>
            </a:r>
          </a:p>
        </p:txBody>
      </p:sp>
      <p:grpSp>
        <p:nvGrpSpPr>
          <p:cNvPr id="94" name="Group 93"/>
          <p:cNvGrpSpPr/>
          <p:nvPr/>
        </p:nvGrpSpPr>
        <p:grpSpPr>
          <a:xfrm>
            <a:off x="7518833" y="1999680"/>
            <a:ext cx="3976070" cy="2084188"/>
            <a:chOff x="7518833" y="1990153"/>
            <a:chExt cx="3976070" cy="2084188"/>
          </a:xfrm>
        </p:grpSpPr>
        <p:cxnSp>
          <p:nvCxnSpPr>
            <p:cNvPr id="95" name="Straight Connector 9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97" name="Rectangle 9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99" name="Rectangle 9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100" name="Rectangle 99"/>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101" name="Straight Arrow Connector 100"/>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103" name="Group 102"/>
          <p:cNvGrpSpPr/>
          <p:nvPr/>
        </p:nvGrpSpPr>
        <p:grpSpPr>
          <a:xfrm>
            <a:off x="7518832" y="4137961"/>
            <a:ext cx="3976070" cy="1931810"/>
            <a:chOff x="7517244" y="4348917"/>
            <a:chExt cx="3976070" cy="1931810"/>
          </a:xfrm>
        </p:grpSpPr>
        <p:sp>
          <p:nvSpPr>
            <p:cNvPr id="104" name="Rectangle 103"/>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105" name="Rectangle 104"/>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106" name="Rectangle 105"/>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107" name="Rectangle 106"/>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8" name="Rectangle 107"/>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59791" y="1971822"/>
            <a:ext cx="4258733" cy="2140752"/>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 name="Rectangle 11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925661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2" presetClass="entr" presetSubtype="4"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 calcmode="lin" valueType="num">
                                      <p:cBhvr additive="base">
                                        <p:cTn id="10" dur="500" fill="hold"/>
                                        <p:tgtEl>
                                          <p:spTgt spid="103"/>
                                        </p:tgtEl>
                                        <p:attrNameLst>
                                          <p:attrName>ppt_x</p:attrName>
                                        </p:attrNameLst>
                                      </p:cBhvr>
                                      <p:tavLst>
                                        <p:tav tm="0">
                                          <p:val>
                                            <p:strVal val="#ppt_x"/>
                                          </p:val>
                                        </p:tav>
                                        <p:tav tm="100000">
                                          <p:val>
                                            <p:strVal val="#ppt_x"/>
                                          </p:val>
                                        </p:tav>
                                      </p:tavLst>
                                    </p:anim>
                                    <p:anim calcmode="lin" valueType="num">
                                      <p:cBhvr additive="base">
                                        <p:cTn id="11" dur="500" fill="hold"/>
                                        <p:tgtEl>
                                          <p:spTgt spid="103"/>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5486192"/>
            <a:ext cx="6577690" cy="137180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a:solidFill>
                  <a:schemeClr val="bg2"/>
                </a:solidFill>
                <a:latin typeface="+mj-lt"/>
              </a:rPr>
              <a:t>Administration of the physical HW and OS.</a:t>
            </a:r>
          </a:p>
        </p:txBody>
      </p:sp>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Works – Architecture of the Service</a:t>
            </a:r>
          </a:p>
        </p:txBody>
      </p:sp>
      <p:grpSp>
        <p:nvGrpSpPr>
          <p:cNvPr id="83" name="Group 82"/>
          <p:cNvGrpSpPr/>
          <p:nvPr/>
        </p:nvGrpSpPr>
        <p:grpSpPr>
          <a:xfrm>
            <a:off x="7518833" y="1999680"/>
            <a:ext cx="3976070" cy="2084188"/>
            <a:chOff x="7518833" y="1990153"/>
            <a:chExt cx="3976070" cy="2084188"/>
          </a:xfrm>
        </p:grpSpPr>
        <p:cxnSp>
          <p:nvCxnSpPr>
            <p:cNvPr id="85" name="Straight Connector 8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87" name="Rectangle 8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88" name="Rectangle 8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89" name="Rectangle 8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91" name="Rectangle 90"/>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92" name="Straight Arrow Connector 9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95" name="Group 94"/>
          <p:cNvGrpSpPr/>
          <p:nvPr/>
        </p:nvGrpSpPr>
        <p:grpSpPr>
          <a:xfrm>
            <a:off x="7518832" y="4137961"/>
            <a:ext cx="3976070" cy="1931810"/>
            <a:chOff x="7517244" y="4348917"/>
            <a:chExt cx="3976070" cy="1931810"/>
          </a:xfrm>
        </p:grpSpPr>
        <p:sp>
          <p:nvSpPr>
            <p:cNvPr id="96" name="Rectangle 95"/>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97" name="Rectangle 96"/>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99" name="Rectangle 98"/>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0" name="Rectangle 99"/>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78996" y="4101149"/>
            <a:ext cx="4055740" cy="1996467"/>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 name="Rectangle 103"/>
          <p:cNvSpPr/>
          <p:nvPr/>
        </p:nvSpPr>
        <p:spPr>
          <a:xfrm>
            <a:off x="7473068" y="337250"/>
            <a:ext cx="4021834" cy="3782858"/>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88276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9" grpId="0" animBg="1"/>
      <p:bldP spid="8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bg1"/>
                    </a:gs>
                    <a:gs pos="100000">
                      <a:schemeClr val="bg1"/>
                    </a:gs>
                  </a:gsLst>
                  <a:lin ang="5400000" scaled="0"/>
                </a:gradFill>
                <a:latin typeface="+mj-lt"/>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latin typeface="+mj-lt"/>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SQL Server</a:t>
              </a:r>
            </a:p>
            <a:p>
              <a:pPr algn="ctr" defTabSz="914099" fontAlgn="base">
                <a:spcBef>
                  <a:spcPct val="0"/>
                </a:spcBef>
                <a:spcAft>
                  <a:spcPct val="0"/>
                </a:spcAft>
              </a:pPr>
              <a:r>
                <a:rPr lang="en-US" sz="1200" dirty="0">
                  <a:solidFill>
                    <a:sysClr val="windowText" lastClr="000000"/>
                  </a:solidFill>
                  <a:latin typeface="+mj-lt"/>
                </a:rPr>
                <a:t>Applications</a:t>
              </a:r>
            </a:p>
            <a:p>
              <a:pPr algn="ctr" defTabSz="914099" fontAlgn="base">
                <a:spcBef>
                  <a:spcPct val="0"/>
                </a:spcBef>
                <a:spcAft>
                  <a:spcPct val="0"/>
                </a:spcAft>
              </a:pPr>
              <a:r>
                <a:rPr lang="en-US" sz="1200" dirty="0">
                  <a:solidFill>
                    <a:sysClr val="windowText" lastClr="000000"/>
                  </a:solidFill>
                  <a:latin typeface="+mj-lt"/>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Tabular Data Stream (TDS)</a:t>
              </a:r>
            </a:p>
          </p:txBody>
        </p:sp>
      </p:grpSp>
      <p:grpSp>
        <p:nvGrpSpPr>
          <p:cNvPr id="7" name="Group 6"/>
          <p:cNvGrpSpPr/>
          <p:nvPr/>
        </p:nvGrpSpPr>
        <p:grpSpPr>
          <a:xfrm>
            <a:off x="7518833" y="1999680"/>
            <a:ext cx="3976070" cy="2084188"/>
            <a:chOff x="7518833" y="1990153"/>
            <a:chExt cx="3976070" cy="2084188"/>
          </a:xfrm>
        </p:grpSpPr>
        <p:cxnSp>
          <p:nvCxnSpPr>
            <p:cNvPr id="13" name="Straight Connector 12"/>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46" name="Rectangle 45"/>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50" name="Rectangle 49"/>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51" name="Rectangle 50"/>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52" name="Rectangle 51"/>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82" name="Straight Arrow Connector 8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3072" name="Group 3071"/>
          <p:cNvGrpSpPr/>
          <p:nvPr/>
        </p:nvGrpSpPr>
        <p:grpSpPr>
          <a:xfrm>
            <a:off x="7518832" y="4137961"/>
            <a:ext cx="3976070" cy="1931810"/>
            <a:chOff x="7517244" y="4348917"/>
            <a:chExt cx="3976070" cy="1931810"/>
          </a:xfrm>
        </p:grpSpPr>
        <p:sp>
          <p:nvSpPr>
            <p:cNvPr id="63" name="Rectangle 62"/>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64" name="Rectangle 63"/>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66" name="Rectangle 65"/>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67" name="Rectangle 66"/>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Works – Architecture of the Service</a:t>
            </a:r>
          </a:p>
        </p:txBody>
      </p:sp>
      <p:sp>
        <p:nvSpPr>
          <p:cNvPr id="2" name="Left Brace 1"/>
          <p:cNvSpPr/>
          <p:nvPr/>
        </p:nvSpPr>
        <p:spPr>
          <a:xfrm>
            <a:off x="6531427" y="2179466"/>
            <a:ext cx="667658" cy="4269820"/>
          </a:xfrm>
          <a:prstGeom prst="lef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0" name="Content Placeholder 2"/>
          <p:cNvSpPr txBox="1">
            <a:spLocks/>
          </p:cNvSpPr>
          <p:nvPr/>
        </p:nvSpPr>
        <p:spPr>
          <a:xfrm>
            <a:off x="1175657" y="3562787"/>
            <a:ext cx="5355769"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5400" spc="-51" dirty="0">
                <a:solidFill>
                  <a:schemeClr val="bg2"/>
                </a:solidFill>
                <a:latin typeface="+mj-lt"/>
              </a:rPr>
              <a:t>Microsoft Azure</a:t>
            </a:r>
            <a:br>
              <a:rPr lang="en-US" sz="5400" spc="-51" dirty="0">
                <a:solidFill>
                  <a:schemeClr val="bg2"/>
                </a:solidFill>
                <a:latin typeface="+mj-lt"/>
              </a:rPr>
            </a:br>
            <a:r>
              <a:rPr lang="en-US" sz="5400" spc="-51" dirty="0">
                <a:solidFill>
                  <a:schemeClr val="bg2"/>
                </a:solidFill>
                <a:latin typeface="+mj-lt"/>
              </a:rPr>
              <a:t>SQL Database</a:t>
            </a:r>
          </a:p>
          <a:p>
            <a:pPr marL="3175" lvl="1" indent="0" defTabSz="914325">
              <a:spcBef>
                <a:spcPts val="600"/>
              </a:spcBef>
              <a:buNone/>
            </a:pPr>
            <a:r>
              <a:rPr lang="en-US" sz="5400" spc="-51" dirty="0">
                <a:solidFill>
                  <a:schemeClr val="bg2"/>
                </a:solidFill>
                <a:latin typeface="+mj-lt"/>
              </a:rPr>
              <a:t>PaaS</a:t>
            </a:r>
            <a:endParaRPr lang="en-US" sz="5400" dirty="0">
              <a:latin typeface="+mj-lt"/>
            </a:endParaRPr>
          </a:p>
        </p:txBody>
      </p:sp>
    </p:spTree>
    <p:extLst>
      <p:ext uri="{BB962C8B-B14F-4D97-AF65-F5344CB8AC3E}">
        <p14:creationId xmlns:p14="http://schemas.microsoft.com/office/powerpoint/2010/main" val="115398321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Database Server</a:t>
            </a:r>
          </a:p>
        </p:txBody>
      </p:sp>
      <p:sp>
        <p:nvSpPr>
          <p:cNvPr id="3" name="Content Placeholder 2"/>
          <p:cNvSpPr>
            <a:spLocks noGrp="1"/>
          </p:cNvSpPr>
          <p:nvPr>
            <p:ph sz="quarter" idx="10"/>
          </p:nvPr>
        </p:nvSpPr>
        <p:spPr/>
        <p:txBody>
          <a:bodyPr/>
          <a:lstStyle/>
          <a:p>
            <a:pPr marL="252000" indent="0" defTabSz="914325">
              <a:spcBef>
                <a:spcPts val="1200"/>
              </a:spcBef>
              <a:buNone/>
            </a:pPr>
            <a:r>
              <a:rPr lang="en-US" sz="4000" dirty="0"/>
              <a:t>The Service head contains databases</a:t>
            </a:r>
          </a:p>
          <a:p>
            <a:pPr marL="252000" lvl="1" indent="0" defTabSz="914325">
              <a:spcBef>
                <a:spcPts val="1200"/>
              </a:spcBef>
              <a:buNone/>
            </a:pPr>
            <a:r>
              <a:rPr lang="en-US" sz="4000" dirty="0">
                <a:latin typeface="+mj-lt"/>
              </a:rPr>
              <a:t>Connect via automatically generated FQDN: {name}.database.windows.net</a:t>
            </a:r>
          </a:p>
          <a:p>
            <a:pPr marL="252000" lvl="1" indent="0" defTabSz="914325">
              <a:spcBef>
                <a:spcPts val="1200"/>
              </a:spcBef>
              <a:buNone/>
            </a:pPr>
            <a:r>
              <a:rPr lang="en-US" sz="4000" dirty="0">
                <a:latin typeface="+mj-lt"/>
              </a:rPr>
              <a:t>Initially contains only a master database</a:t>
            </a:r>
          </a:p>
          <a:p>
            <a:endParaRPr lang="en-US" sz="4000" dirty="0"/>
          </a:p>
        </p:txBody>
      </p:sp>
    </p:spTree>
    <p:extLst>
      <p:ext uri="{BB962C8B-B14F-4D97-AF65-F5344CB8AC3E}">
        <p14:creationId xmlns:p14="http://schemas.microsoft.com/office/powerpoint/2010/main" val="4159109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777242" y="1729896"/>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554222" y="-305875"/>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12393990" y="4826614"/>
            <a:ext cx="351753" cy="221818"/>
            <a:chOff x="6890257" y="1429952"/>
            <a:chExt cx="2957912" cy="1898016"/>
          </a:xfrm>
        </p:grpSpPr>
        <p:pic>
          <p:nvPicPr>
            <p:cNvPr id="10" name="Picture 9"/>
            <p:cNvPicPr>
              <a:picLocks noChangeAspect="1"/>
            </p:cNvPicPr>
            <p:nvPr/>
          </p:nvPicPr>
          <p:blipFill>
            <a:blip r:embed="rId3"/>
            <a:stretch>
              <a:fillRect/>
            </a:stretch>
          </p:blipFill>
          <p:spPr>
            <a:xfrm>
              <a:off x="6890257" y="1429952"/>
              <a:ext cx="1442041" cy="928181"/>
            </a:xfrm>
            <a:prstGeom prst="rect">
              <a:avLst/>
            </a:prstGeom>
          </p:spPr>
        </p:pic>
        <p:pic>
          <p:nvPicPr>
            <p:cNvPr id="59" name="Picture 58"/>
            <p:cNvPicPr>
              <a:picLocks noChangeAspect="1"/>
            </p:cNvPicPr>
            <p:nvPr/>
          </p:nvPicPr>
          <p:blipFill>
            <a:blip r:embed="rId3"/>
            <a:stretch>
              <a:fillRect/>
            </a:stretch>
          </p:blipFill>
          <p:spPr>
            <a:xfrm>
              <a:off x="7106810" y="1568500"/>
              <a:ext cx="1442041" cy="928181"/>
            </a:xfrm>
            <a:prstGeom prst="rect">
              <a:avLst/>
            </a:prstGeom>
          </p:spPr>
        </p:pic>
        <p:pic>
          <p:nvPicPr>
            <p:cNvPr id="60" name="Picture 59"/>
            <p:cNvPicPr>
              <a:picLocks noChangeAspect="1"/>
            </p:cNvPicPr>
            <p:nvPr/>
          </p:nvPicPr>
          <p:blipFill>
            <a:blip r:embed="rId3"/>
            <a:stretch>
              <a:fillRect/>
            </a:stretch>
          </p:blipFill>
          <p:spPr>
            <a:xfrm>
              <a:off x="7323363" y="1707048"/>
              <a:ext cx="1442041" cy="928181"/>
            </a:xfrm>
            <a:prstGeom prst="rect">
              <a:avLst/>
            </a:prstGeom>
          </p:spPr>
        </p:pic>
        <p:pic>
          <p:nvPicPr>
            <p:cNvPr id="61" name="Picture 60"/>
            <p:cNvPicPr>
              <a:picLocks noChangeAspect="1"/>
            </p:cNvPicPr>
            <p:nvPr/>
          </p:nvPicPr>
          <p:blipFill>
            <a:blip r:embed="rId3"/>
            <a:stretch>
              <a:fillRect/>
            </a:stretch>
          </p:blipFill>
          <p:spPr>
            <a:xfrm>
              <a:off x="7539916" y="1845596"/>
              <a:ext cx="1442041" cy="928181"/>
            </a:xfrm>
            <a:prstGeom prst="rect">
              <a:avLst/>
            </a:prstGeom>
          </p:spPr>
        </p:pic>
        <p:pic>
          <p:nvPicPr>
            <p:cNvPr id="62" name="Picture 61"/>
            <p:cNvPicPr>
              <a:picLocks noChangeAspect="1"/>
            </p:cNvPicPr>
            <p:nvPr/>
          </p:nvPicPr>
          <p:blipFill>
            <a:blip r:embed="rId3"/>
            <a:stretch>
              <a:fillRect/>
            </a:stretch>
          </p:blipFill>
          <p:spPr>
            <a:xfrm>
              <a:off x="7756469" y="1984144"/>
              <a:ext cx="1442041" cy="928181"/>
            </a:xfrm>
            <a:prstGeom prst="rect">
              <a:avLst/>
            </a:prstGeom>
          </p:spPr>
        </p:pic>
        <p:pic>
          <p:nvPicPr>
            <p:cNvPr id="63" name="Picture 62"/>
            <p:cNvPicPr>
              <a:picLocks noChangeAspect="1"/>
            </p:cNvPicPr>
            <p:nvPr/>
          </p:nvPicPr>
          <p:blipFill>
            <a:blip r:embed="rId3"/>
            <a:stretch>
              <a:fillRect/>
            </a:stretch>
          </p:blipFill>
          <p:spPr>
            <a:xfrm>
              <a:off x="7973022" y="2122692"/>
              <a:ext cx="1442041" cy="928181"/>
            </a:xfrm>
            <a:prstGeom prst="rect">
              <a:avLst/>
            </a:prstGeom>
          </p:spPr>
        </p:pic>
        <p:pic>
          <p:nvPicPr>
            <p:cNvPr id="64" name="Picture 63"/>
            <p:cNvPicPr>
              <a:picLocks noChangeAspect="1"/>
            </p:cNvPicPr>
            <p:nvPr/>
          </p:nvPicPr>
          <p:blipFill>
            <a:blip r:embed="rId3"/>
            <a:stretch>
              <a:fillRect/>
            </a:stretch>
          </p:blipFill>
          <p:spPr>
            <a:xfrm>
              <a:off x="8189575" y="2261240"/>
              <a:ext cx="1442041" cy="928181"/>
            </a:xfrm>
            <a:prstGeom prst="rect">
              <a:avLst/>
            </a:prstGeom>
          </p:spPr>
        </p:pic>
        <p:pic>
          <p:nvPicPr>
            <p:cNvPr id="65" name="Picture 64"/>
            <p:cNvPicPr>
              <a:picLocks noChangeAspect="1"/>
            </p:cNvPicPr>
            <p:nvPr/>
          </p:nvPicPr>
          <p:blipFill>
            <a:blip r:embed="rId3"/>
            <a:stretch>
              <a:fillRect/>
            </a:stretch>
          </p:blipFill>
          <p:spPr>
            <a:xfrm>
              <a:off x="8406128" y="2399787"/>
              <a:ext cx="1442041" cy="928181"/>
            </a:xfrm>
            <a:prstGeom prst="rect">
              <a:avLst/>
            </a:prstGeom>
          </p:spPr>
        </p:pic>
      </p:grpSp>
      <p:sp>
        <p:nvSpPr>
          <p:cNvPr id="25" name="AutoShape 3"/>
          <p:cNvSpPr>
            <a:spLocks noChangeAspect="1" noChangeArrowheads="1" noTextEdit="1"/>
          </p:cNvSpPr>
          <p:nvPr/>
        </p:nvSpPr>
        <p:spPr bwMode="auto">
          <a:xfrm>
            <a:off x="5879201" y="1236213"/>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50" name="Group 49"/>
          <p:cNvGrpSpPr/>
          <p:nvPr/>
        </p:nvGrpSpPr>
        <p:grpSpPr>
          <a:xfrm>
            <a:off x="12546390" y="4979014"/>
            <a:ext cx="351753" cy="221818"/>
            <a:chOff x="6890257" y="1429952"/>
            <a:chExt cx="2957912" cy="1898016"/>
          </a:xfrm>
        </p:grpSpPr>
        <p:pic>
          <p:nvPicPr>
            <p:cNvPr id="51" name="Picture 50"/>
            <p:cNvPicPr>
              <a:picLocks noChangeAspect="1"/>
            </p:cNvPicPr>
            <p:nvPr/>
          </p:nvPicPr>
          <p:blipFill>
            <a:blip r:embed="rId3"/>
            <a:stretch>
              <a:fillRect/>
            </a:stretch>
          </p:blipFill>
          <p:spPr>
            <a:xfrm>
              <a:off x="6890257" y="1429952"/>
              <a:ext cx="1442041" cy="928181"/>
            </a:xfrm>
            <a:prstGeom prst="rect">
              <a:avLst/>
            </a:prstGeom>
          </p:spPr>
        </p:pic>
        <p:pic>
          <p:nvPicPr>
            <p:cNvPr id="54" name="Picture 53"/>
            <p:cNvPicPr>
              <a:picLocks noChangeAspect="1"/>
            </p:cNvPicPr>
            <p:nvPr/>
          </p:nvPicPr>
          <p:blipFill>
            <a:blip r:embed="rId3"/>
            <a:stretch>
              <a:fillRect/>
            </a:stretch>
          </p:blipFill>
          <p:spPr>
            <a:xfrm>
              <a:off x="7106810" y="1568500"/>
              <a:ext cx="1442041" cy="928181"/>
            </a:xfrm>
            <a:prstGeom prst="rect">
              <a:avLst/>
            </a:prstGeom>
          </p:spPr>
        </p:pic>
        <p:pic>
          <p:nvPicPr>
            <p:cNvPr id="56" name="Picture 55"/>
            <p:cNvPicPr>
              <a:picLocks noChangeAspect="1"/>
            </p:cNvPicPr>
            <p:nvPr/>
          </p:nvPicPr>
          <p:blipFill>
            <a:blip r:embed="rId3"/>
            <a:stretch>
              <a:fillRect/>
            </a:stretch>
          </p:blipFill>
          <p:spPr>
            <a:xfrm>
              <a:off x="7323363" y="1707048"/>
              <a:ext cx="1442041" cy="928181"/>
            </a:xfrm>
            <a:prstGeom prst="rect">
              <a:avLst/>
            </a:prstGeom>
          </p:spPr>
        </p:pic>
        <p:pic>
          <p:nvPicPr>
            <p:cNvPr id="57" name="Picture 56"/>
            <p:cNvPicPr>
              <a:picLocks noChangeAspect="1"/>
            </p:cNvPicPr>
            <p:nvPr/>
          </p:nvPicPr>
          <p:blipFill>
            <a:blip r:embed="rId3"/>
            <a:stretch>
              <a:fillRect/>
            </a:stretch>
          </p:blipFill>
          <p:spPr>
            <a:xfrm>
              <a:off x="7539916" y="1845596"/>
              <a:ext cx="1442041" cy="928181"/>
            </a:xfrm>
            <a:prstGeom prst="rect">
              <a:avLst/>
            </a:prstGeom>
          </p:spPr>
        </p:pic>
        <p:pic>
          <p:nvPicPr>
            <p:cNvPr id="67" name="Picture 66"/>
            <p:cNvPicPr>
              <a:picLocks noChangeAspect="1"/>
            </p:cNvPicPr>
            <p:nvPr/>
          </p:nvPicPr>
          <p:blipFill>
            <a:blip r:embed="rId3"/>
            <a:stretch>
              <a:fillRect/>
            </a:stretch>
          </p:blipFill>
          <p:spPr>
            <a:xfrm>
              <a:off x="7756469" y="1984144"/>
              <a:ext cx="1442041" cy="928181"/>
            </a:xfrm>
            <a:prstGeom prst="rect">
              <a:avLst/>
            </a:prstGeom>
          </p:spPr>
        </p:pic>
        <p:pic>
          <p:nvPicPr>
            <p:cNvPr id="68" name="Picture 67"/>
            <p:cNvPicPr>
              <a:picLocks noChangeAspect="1"/>
            </p:cNvPicPr>
            <p:nvPr/>
          </p:nvPicPr>
          <p:blipFill>
            <a:blip r:embed="rId3"/>
            <a:stretch>
              <a:fillRect/>
            </a:stretch>
          </p:blipFill>
          <p:spPr>
            <a:xfrm>
              <a:off x="7973022" y="2122692"/>
              <a:ext cx="1442041" cy="928181"/>
            </a:xfrm>
            <a:prstGeom prst="rect">
              <a:avLst/>
            </a:prstGeom>
          </p:spPr>
        </p:pic>
        <p:pic>
          <p:nvPicPr>
            <p:cNvPr id="69" name="Picture 68"/>
            <p:cNvPicPr>
              <a:picLocks noChangeAspect="1"/>
            </p:cNvPicPr>
            <p:nvPr/>
          </p:nvPicPr>
          <p:blipFill>
            <a:blip r:embed="rId3"/>
            <a:stretch>
              <a:fillRect/>
            </a:stretch>
          </p:blipFill>
          <p:spPr>
            <a:xfrm>
              <a:off x="8189575" y="2261240"/>
              <a:ext cx="1442041" cy="928181"/>
            </a:xfrm>
            <a:prstGeom prst="rect">
              <a:avLst/>
            </a:prstGeom>
          </p:spPr>
        </p:pic>
        <p:pic>
          <p:nvPicPr>
            <p:cNvPr id="73" name="Picture 72"/>
            <p:cNvPicPr>
              <a:picLocks noChangeAspect="1"/>
            </p:cNvPicPr>
            <p:nvPr/>
          </p:nvPicPr>
          <p:blipFill>
            <a:blip r:embed="rId3"/>
            <a:stretch>
              <a:fillRect/>
            </a:stretch>
          </p:blipFill>
          <p:spPr>
            <a:xfrm>
              <a:off x="8406128" y="2399787"/>
              <a:ext cx="1442041" cy="928181"/>
            </a:xfrm>
            <a:prstGeom prst="rect">
              <a:avLst/>
            </a:prstGeom>
          </p:spPr>
        </p:pic>
      </p:grpSp>
      <p:grpSp>
        <p:nvGrpSpPr>
          <p:cNvPr id="75" name="Group 74"/>
          <p:cNvGrpSpPr/>
          <p:nvPr/>
        </p:nvGrpSpPr>
        <p:grpSpPr>
          <a:xfrm>
            <a:off x="12698790" y="5131414"/>
            <a:ext cx="351753" cy="221818"/>
            <a:chOff x="6890257" y="1429952"/>
            <a:chExt cx="2957912" cy="1898016"/>
          </a:xfrm>
        </p:grpSpPr>
        <p:pic>
          <p:nvPicPr>
            <p:cNvPr id="76" name="Picture 75"/>
            <p:cNvPicPr>
              <a:picLocks noChangeAspect="1"/>
            </p:cNvPicPr>
            <p:nvPr/>
          </p:nvPicPr>
          <p:blipFill>
            <a:blip r:embed="rId3"/>
            <a:stretch>
              <a:fillRect/>
            </a:stretch>
          </p:blipFill>
          <p:spPr>
            <a:xfrm>
              <a:off x="6890257" y="1429952"/>
              <a:ext cx="1442041" cy="928181"/>
            </a:xfrm>
            <a:prstGeom prst="rect">
              <a:avLst/>
            </a:prstGeom>
          </p:spPr>
        </p:pic>
        <p:pic>
          <p:nvPicPr>
            <p:cNvPr id="77" name="Picture 76"/>
            <p:cNvPicPr>
              <a:picLocks noChangeAspect="1"/>
            </p:cNvPicPr>
            <p:nvPr/>
          </p:nvPicPr>
          <p:blipFill>
            <a:blip r:embed="rId3"/>
            <a:stretch>
              <a:fillRect/>
            </a:stretch>
          </p:blipFill>
          <p:spPr>
            <a:xfrm>
              <a:off x="7106810" y="1568500"/>
              <a:ext cx="1442041" cy="928181"/>
            </a:xfrm>
            <a:prstGeom prst="rect">
              <a:avLst/>
            </a:prstGeom>
          </p:spPr>
        </p:pic>
        <p:pic>
          <p:nvPicPr>
            <p:cNvPr id="78" name="Picture 77"/>
            <p:cNvPicPr>
              <a:picLocks noChangeAspect="1"/>
            </p:cNvPicPr>
            <p:nvPr/>
          </p:nvPicPr>
          <p:blipFill>
            <a:blip r:embed="rId3"/>
            <a:stretch>
              <a:fillRect/>
            </a:stretch>
          </p:blipFill>
          <p:spPr>
            <a:xfrm>
              <a:off x="7323363" y="1707048"/>
              <a:ext cx="1442041" cy="928181"/>
            </a:xfrm>
            <a:prstGeom prst="rect">
              <a:avLst/>
            </a:prstGeom>
          </p:spPr>
        </p:pic>
        <p:pic>
          <p:nvPicPr>
            <p:cNvPr id="79" name="Picture 78"/>
            <p:cNvPicPr>
              <a:picLocks noChangeAspect="1"/>
            </p:cNvPicPr>
            <p:nvPr/>
          </p:nvPicPr>
          <p:blipFill>
            <a:blip r:embed="rId3"/>
            <a:stretch>
              <a:fillRect/>
            </a:stretch>
          </p:blipFill>
          <p:spPr>
            <a:xfrm>
              <a:off x="7539916" y="1845596"/>
              <a:ext cx="1442041" cy="928181"/>
            </a:xfrm>
            <a:prstGeom prst="rect">
              <a:avLst/>
            </a:prstGeom>
          </p:spPr>
        </p:pic>
        <p:pic>
          <p:nvPicPr>
            <p:cNvPr id="80" name="Picture 79"/>
            <p:cNvPicPr>
              <a:picLocks noChangeAspect="1"/>
            </p:cNvPicPr>
            <p:nvPr/>
          </p:nvPicPr>
          <p:blipFill>
            <a:blip r:embed="rId3"/>
            <a:stretch>
              <a:fillRect/>
            </a:stretch>
          </p:blipFill>
          <p:spPr>
            <a:xfrm>
              <a:off x="7756469" y="1984144"/>
              <a:ext cx="1442041" cy="928181"/>
            </a:xfrm>
            <a:prstGeom prst="rect">
              <a:avLst/>
            </a:prstGeom>
          </p:spPr>
        </p:pic>
        <p:pic>
          <p:nvPicPr>
            <p:cNvPr id="81" name="Picture 80"/>
            <p:cNvPicPr>
              <a:picLocks noChangeAspect="1"/>
            </p:cNvPicPr>
            <p:nvPr/>
          </p:nvPicPr>
          <p:blipFill>
            <a:blip r:embed="rId3"/>
            <a:stretch>
              <a:fillRect/>
            </a:stretch>
          </p:blipFill>
          <p:spPr>
            <a:xfrm>
              <a:off x="7973022" y="2122692"/>
              <a:ext cx="1442041" cy="928181"/>
            </a:xfrm>
            <a:prstGeom prst="rect">
              <a:avLst/>
            </a:prstGeom>
          </p:spPr>
        </p:pic>
        <p:pic>
          <p:nvPicPr>
            <p:cNvPr id="82" name="Picture 81"/>
            <p:cNvPicPr>
              <a:picLocks noChangeAspect="1"/>
            </p:cNvPicPr>
            <p:nvPr/>
          </p:nvPicPr>
          <p:blipFill>
            <a:blip r:embed="rId3"/>
            <a:stretch>
              <a:fillRect/>
            </a:stretch>
          </p:blipFill>
          <p:spPr>
            <a:xfrm>
              <a:off x="8189575" y="2261240"/>
              <a:ext cx="1442041" cy="928181"/>
            </a:xfrm>
            <a:prstGeom prst="rect">
              <a:avLst/>
            </a:prstGeom>
          </p:spPr>
        </p:pic>
        <p:pic>
          <p:nvPicPr>
            <p:cNvPr id="83" name="Picture 82"/>
            <p:cNvPicPr>
              <a:picLocks noChangeAspect="1"/>
            </p:cNvPicPr>
            <p:nvPr/>
          </p:nvPicPr>
          <p:blipFill>
            <a:blip r:embed="rId3"/>
            <a:stretch>
              <a:fillRect/>
            </a:stretch>
          </p:blipFill>
          <p:spPr>
            <a:xfrm>
              <a:off x="8406128" y="2399787"/>
              <a:ext cx="1442041" cy="928181"/>
            </a:xfrm>
            <a:prstGeom prst="rect">
              <a:avLst/>
            </a:prstGeom>
          </p:spPr>
        </p:pic>
      </p:grpSp>
      <p:sp>
        <p:nvSpPr>
          <p:cNvPr id="90" name="TextBox 89"/>
          <p:cNvSpPr txBox="1"/>
          <p:nvPr/>
        </p:nvSpPr>
        <p:spPr>
          <a:xfrm>
            <a:off x="3766770" y="3196174"/>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a:solidFill>
                  <a:schemeClr val="bg1"/>
                </a:solidFill>
              </a:rPr>
              <a:t>Full Access</a:t>
            </a:r>
          </a:p>
        </p:txBody>
      </p:sp>
      <p:sp>
        <p:nvSpPr>
          <p:cNvPr id="91" name="TextBox 90"/>
          <p:cNvSpPr txBox="1"/>
          <p:nvPr/>
        </p:nvSpPr>
        <p:spPr>
          <a:xfrm>
            <a:off x="3292932" y="3465098"/>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a:solidFill>
                  <a:schemeClr val="bg1"/>
                </a:solidFill>
              </a:rPr>
              <a:t>Selective Access</a:t>
            </a:r>
          </a:p>
        </p:txBody>
      </p:sp>
      <p:grpSp>
        <p:nvGrpSpPr>
          <p:cNvPr id="34" name="Group 33"/>
          <p:cNvGrpSpPr/>
          <p:nvPr/>
        </p:nvGrpSpPr>
        <p:grpSpPr>
          <a:xfrm>
            <a:off x="623839" y="462464"/>
            <a:ext cx="4936211" cy="2964424"/>
            <a:chOff x="1286907" y="-48102"/>
            <a:chExt cx="4936211" cy="2964424"/>
          </a:xfrm>
        </p:grpSpPr>
        <p:grpSp>
          <p:nvGrpSpPr>
            <p:cNvPr id="4" name="Group 3"/>
            <p:cNvGrpSpPr/>
            <p:nvPr/>
          </p:nvGrpSpPr>
          <p:grpSpPr>
            <a:xfrm>
              <a:off x="1286907" y="-48102"/>
              <a:ext cx="4936211" cy="2964424"/>
              <a:chOff x="2968134" y="738303"/>
              <a:chExt cx="4936211" cy="2964424"/>
            </a:xfrm>
          </p:grpSpPr>
          <p:pic>
            <p:nvPicPr>
              <p:cNvPr id="58" name="Picture 57"/>
              <p:cNvPicPr>
                <a:picLocks noChangeAspect="1"/>
              </p:cNvPicPr>
              <p:nvPr/>
            </p:nvPicPr>
            <p:blipFill>
              <a:blip r:embed="rId4"/>
              <a:stretch>
                <a:fillRect/>
              </a:stretch>
            </p:blipFill>
            <p:spPr>
              <a:xfrm>
                <a:off x="3976444" y="738303"/>
                <a:ext cx="3561040" cy="2295459"/>
              </a:xfrm>
              <a:prstGeom prst="rect">
                <a:avLst/>
              </a:prstGeom>
            </p:spPr>
          </p:pic>
          <p:pic>
            <p:nvPicPr>
              <p:cNvPr id="12" name="Picture 11"/>
              <p:cNvPicPr>
                <a:picLocks noChangeAspect="1"/>
              </p:cNvPicPr>
              <p:nvPr/>
            </p:nvPicPr>
            <p:blipFill>
              <a:blip r:embed="rId4"/>
              <a:stretch>
                <a:fillRect/>
              </a:stretch>
            </p:blipFill>
            <p:spPr>
              <a:xfrm>
                <a:off x="3084874" y="1303154"/>
                <a:ext cx="3561040" cy="2295459"/>
              </a:xfrm>
              <a:prstGeom prst="rect">
                <a:avLst/>
              </a:prstGeom>
            </p:spPr>
          </p:pic>
          <p:sp>
            <p:nvSpPr>
              <p:cNvPr id="3" name="TextBox 2"/>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a:solidFill>
                      <a:schemeClr val="bg1"/>
                    </a:solidFill>
                  </a:rPr>
                  <a:t>SQL Database Server</a:t>
                </a:r>
              </a:p>
            </p:txBody>
          </p:sp>
        </p:grpSp>
        <p:pic>
          <p:nvPicPr>
            <p:cNvPr id="101"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98102" y="938329"/>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2"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03299" y="567326"/>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3"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80208" y="1336738"/>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22194" y="559185"/>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5"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27391" y="188182"/>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6"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04300" y="957594"/>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grpSp>
      <p:sp>
        <p:nvSpPr>
          <p:cNvPr id="121" name="TextBox 120"/>
          <p:cNvSpPr txBox="1"/>
          <p:nvPr/>
        </p:nvSpPr>
        <p:spPr>
          <a:xfrm>
            <a:off x="4151006" y="3006789"/>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a:solidFill>
                  <a:schemeClr val="bg1"/>
                </a:solidFill>
              </a:rPr>
              <a:t>Allow Azure Services</a:t>
            </a:r>
          </a:p>
        </p:txBody>
      </p:sp>
      <p:cxnSp>
        <p:nvCxnSpPr>
          <p:cNvPr id="6" name="Straight Arrow Connector 5"/>
          <p:cNvCxnSpPr>
            <a:cxnSpLocks noChangeAspect="1"/>
          </p:cNvCxnSpPr>
          <p:nvPr/>
        </p:nvCxnSpPr>
        <p:spPr>
          <a:xfrm flipH="1" flipV="1">
            <a:off x="3403035" y="2079430"/>
            <a:ext cx="2678366" cy="1699595"/>
          </a:xfrm>
          <a:prstGeom prst="straightConnector1">
            <a:avLst/>
          </a:prstGeom>
          <a:ln w="317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cxnSpLocks noChangeAspect="1"/>
          </p:cNvCxnSpPr>
          <p:nvPr/>
        </p:nvCxnSpPr>
        <p:spPr>
          <a:xfrm flipH="1" flipV="1">
            <a:off x="4418359" y="2377361"/>
            <a:ext cx="2010073" cy="1325287"/>
          </a:xfrm>
          <a:prstGeom prst="straightConnector1">
            <a:avLst/>
          </a:prstGeom>
          <a:ln w="31750">
            <a:solidFill>
              <a:schemeClr val="accent4">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cxnSpLocks noChangeAspect="1"/>
          </p:cNvCxnSpPr>
          <p:nvPr/>
        </p:nvCxnSpPr>
        <p:spPr>
          <a:xfrm flipH="1" flipV="1">
            <a:off x="4753358" y="2191617"/>
            <a:ext cx="3096836" cy="2041817"/>
          </a:xfrm>
          <a:prstGeom prst="straightConnector1">
            <a:avLst/>
          </a:prstGeom>
          <a:ln w="31750">
            <a:solidFill>
              <a:schemeClr val="accent3"/>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71311" y="2742545"/>
            <a:ext cx="1000966" cy="1000966"/>
          </a:xfrm>
          <a:prstGeom prst="rect">
            <a:avLst/>
          </a:prstGeom>
          <a:noFill/>
          <a:scene3d>
            <a:camera prst="isometricRightUp">
              <a:rot lat="2400000" lon="18899995" rev="0"/>
            </a:camera>
            <a:lightRig rig="threePt" dir="t"/>
          </a:scene3d>
        </p:spPr>
      </p:pic>
      <p:cxnSp>
        <p:nvCxnSpPr>
          <p:cNvPr id="88" name="Straight Arrow Connector 87"/>
          <p:cNvCxnSpPr>
            <a:cxnSpLocks/>
          </p:cNvCxnSpPr>
          <p:nvPr/>
        </p:nvCxnSpPr>
        <p:spPr>
          <a:xfrm flipV="1">
            <a:off x="3775581" y="3765668"/>
            <a:ext cx="2300640" cy="1571372"/>
          </a:xfrm>
          <a:prstGeom prst="straightConnector1">
            <a:avLst/>
          </a:prstGeom>
          <a:ln w="31750">
            <a:solidFill>
              <a:schemeClr val="accent5"/>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cxnSpLocks/>
          </p:cNvCxnSpPr>
          <p:nvPr/>
        </p:nvCxnSpPr>
        <p:spPr>
          <a:xfrm flipV="1">
            <a:off x="4057609" y="3691381"/>
            <a:ext cx="2367983" cy="1645813"/>
          </a:xfrm>
          <a:prstGeom prst="straightConnector1">
            <a:avLst/>
          </a:prstGeom>
          <a:ln w="31750">
            <a:solidFill>
              <a:schemeClr val="accent4">
                <a:lumMod val="40000"/>
                <a:lumOff val="60000"/>
              </a:schemeClr>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7"/>
          <a:stretch>
            <a:fillRect/>
          </a:stretch>
        </p:blipFill>
        <p:spPr>
          <a:xfrm>
            <a:off x="635967" y="2300174"/>
            <a:ext cx="1843189" cy="1221641"/>
          </a:xfrm>
          <a:prstGeom prst="rect">
            <a:avLst/>
          </a:prstGeom>
        </p:spPr>
      </p:pic>
      <p:grpSp>
        <p:nvGrpSpPr>
          <p:cNvPr id="23" name="Group 22"/>
          <p:cNvGrpSpPr/>
          <p:nvPr/>
        </p:nvGrpSpPr>
        <p:grpSpPr>
          <a:xfrm>
            <a:off x="6370980" y="4179112"/>
            <a:ext cx="3577173" cy="2171661"/>
            <a:chOff x="6606168" y="3966592"/>
            <a:chExt cx="3577173" cy="2171661"/>
          </a:xfrm>
        </p:grpSpPr>
        <p:grpSp>
          <p:nvGrpSpPr>
            <p:cNvPr id="45" name="Group 44"/>
            <p:cNvGrpSpPr/>
            <p:nvPr/>
          </p:nvGrpSpPr>
          <p:grpSpPr>
            <a:xfrm>
              <a:off x="6606168" y="3966592"/>
              <a:ext cx="3577173" cy="2171661"/>
              <a:chOff x="2968134" y="738303"/>
              <a:chExt cx="4936211" cy="2964424"/>
            </a:xfrm>
          </p:grpSpPr>
          <p:pic>
            <p:nvPicPr>
              <p:cNvPr id="46" name="Picture 45"/>
              <p:cNvPicPr>
                <a:picLocks noChangeAspect="1"/>
              </p:cNvPicPr>
              <p:nvPr/>
            </p:nvPicPr>
            <p:blipFill>
              <a:blip r:embed="rId4"/>
              <a:stretch>
                <a:fillRect/>
              </a:stretch>
            </p:blipFill>
            <p:spPr>
              <a:xfrm>
                <a:off x="3976444" y="738303"/>
                <a:ext cx="3561040" cy="2295458"/>
              </a:xfrm>
              <a:prstGeom prst="rect">
                <a:avLst/>
              </a:prstGeom>
            </p:spPr>
          </p:pic>
          <p:pic>
            <p:nvPicPr>
              <p:cNvPr id="47" name="Picture 46"/>
              <p:cNvPicPr>
                <a:picLocks noChangeAspect="1"/>
              </p:cNvPicPr>
              <p:nvPr/>
            </p:nvPicPr>
            <p:blipFill>
              <a:blip r:embed="rId4"/>
              <a:stretch>
                <a:fillRect/>
              </a:stretch>
            </p:blipFill>
            <p:spPr>
              <a:xfrm>
                <a:off x="3084874" y="1303154"/>
                <a:ext cx="3561040" cy="2295459"/>
              </a:xfrm>
              <a:prstGeom prst="rect">
                <a:avLst/>
              </a:prstGeom>
            </p:spPr>
          </p:pic>
          <p:sp>
            <p:nvSpPr>
              <p:cNvPr id="48" name="TextBox 47"/>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a:solidFill>
                      <a:schemeClr val="bg1"/>
                    </a:solidFill>
                  </a:rPr>
                  <a:t>Azure Services</a:t>
                </a:r>
              </a:p>
            </p:txBody>
          </p:sp>
        </p:grpSp>
        <p:pic>
          <p:nvPicPr>
            <p:cNvPr id="4098" name="Picture 2" descr="C:\Users\Nazik\AppData\Local\Temp\SNAGHTMLfb1c64b.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50843" y="4367762"/>
              <a:ext cx="646076" cy="646077"/>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pic>
          <p:nvPicPr>
            <p:cNvPr id="4100" name="Picture 4" descr="C:\Users\Nazik\AppData\Local\Temp\SNAGHTMLfbbab5f.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78338" y="4676606"/>
              <a:ext cx="649224" cy="649224"/>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4102" name="Picture 6" descr="C:\Users\Nazik\AppData\Local\Temp\SNAGHTMLfc293c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250407" y="5023155"/>
              <a:ext cx="649224" cy="649224"/>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6482231" y="2714713"/>
            <a:ext cx="1768754" cy="677108"/>
          </a:xfrm>
          <a:prstGeom prst="rect">
            <a:avLst/>
          </a:prstGeom>
          <a:noFill/>
        </p:spPr>
        <p:txBody>
          <a:bodyPr wrap="none" lIns="182880" tIns="146304" rIns="182880" bIns="146304" rtlCol="0">
            <a:spAutoFit/>
          </a:bodyPr>
          <a:lstStyle/>
          <a:p>
            <a:pPr>
              <a:lnSpc>
                <a:spcPct val="90000"/>
              </a:lnSpc>
              <a:spcAft>
                <a:spcPts val="600"/>
              </a:spcAft>
            </a:pPr>
            <a:r>
              <a:rPr lang="en-US" sz="1100" dirty="0">
                <a:solidFill>
                  <a:schemeClr val="bg1"/>
                </a:solidFill>
              </a:rPr>
              <a:t>IP Based Firewall Rules</a:t>
            </a:r>
          </a:p>
          <a:p>
            <a:pPr>
              <a:lnSpc>
                <a:spcPct val="90000"/>
              </a:lnSpc>
              <a:spcAft>
                <a:spcPts val="600"/>
              </a:spcAft>
            </a:pPr>
            <a:endParaRPr lang="en-US" sz="1100" dirty="0" err="1">
              <a:gradFill>
                <a:gsLst>
                  <a:gs pos="2917">
                    <a:schemeClr val="tx1"/>
                  </a:gs>
                  <a:gs pos="30000">
                    <a:schemeClr val="tx1"/>
                  </a:gs>
                </a:gsLst>
                <a:lin ang="5400000" scaled="0"/>
              </a:gradFill>
            </a:endParaRPr>
          </a:p>
        </p:txBody>
      </p:sp>
      <p:pic>
        <p:nvPicPr>
          <p:cNvPr id="4104" name="Picture 8" descr="C:\Users\Nazik\AppData\Local\Temp\SNAGHTMLfd92797.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36076" y="5196182"/>
            <a:ext cx="1152109" cy="11521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443150" y="597694"/>
            <a:ext cx="4299639" cy="794064"/>
          </a:xfrm>
          <a:prstGeom prst="rect">
            <a:avLst/>
          </a:prstGeom>
          <a:noFill/>
        </p:spPr>
        <p:txBody>
          <a:bodyPr wrap="none" lIns="182880" tIns="146304" rIns="182880" bIns="146304" rtlCol="0">
            <a:spAutoFit/>
          </a:bodyPr>
          <a:lstStyle/>
          <a:p>
            <a:pPr>
              <a:lnSpc>
                <a:spcPct val="90000"/>
              </a:lnSpc>
              <a:spcAft>
                <a:spcPts val="600"/>
              </a:spcAft>
            </a:pPr>
            <a:r>
              <a:rPr lang="en-US" sz="3600" dirty="0">
                <a:solidFill>
                  <a:schemeClr val="bg1"/>
                </a:solidFill>
              </a:rPr>
              <a:t>Server Connectivity</a:t>
            </a:r>
          </a:p>
        </p:txBody>
      </p:sp>
    </p:spTree>
    <p:extLst>
      <p:ext uri="{BB962C8B-B14F-4D97-AF65-F5344CB8AC3E}">
        <p14:creationId xmlns:p14="http://schemas.microsoft.com/office/powerpoint/2010/main" val="169706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left)">
                                      <p:cBhvr>
                                        <p:cTn id="11" dur="500"/>
                                        <p:tgtEl>
                                          <p:spTgt spid="5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wipe(left)">
                                      <p:cBhvr>
                                        <p:cTn id="15"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74956" y="664397"/>
            <a:ext cx="5209041" cy="3673807"/>
          </a:xfrm>
          <a:prstGeom prst="rect">
            <a:avLst/>
          </a:prstGeom>
        </p:spPr>
      </p:pic>
      <p:sp>
        <p:nvSpPr>
          <p:cNvPr id="6" name="Pentagon 5"/>
          <p:cNvSpPr/>
          <p:nvPr/>
        </p:nvSpPr>
        <p:spPr bwMode="auto">
          <a:xfrm>
            <a:off x="2940754" y="5396540"/>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a:solidFill>
                  <a:srgbClr val="FFFFFF"/>
                </a:solidFill>
                <a:latin typeface="Segoe UI Light (Headings)"/>
              </a:rPr>
              <a:t>Limit Exposure of Sensitive Data</a:t>
            </a:r>
          </a:p>
        </p:txBody>
      </p:sp>
      <p:sp>
        <p:nvSpPr>
          <p:cNvPr id="5" name="Pentagon 4"/>
          <p:cNvSpPr/>
          <p:nvPr/>
        </p:nvSpPr>
        <p:spPr bwMode="auto">
          <a:xfrm>
            <a:off x="5065871" y="4439277"/>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000" kern="0" dirty="0">
                <a:solidFill>
                  <a:srgbClr val="343434"/>
                </a:solidFill>
                <a:latin typeface="Segoe UI Light" pitchFamily="34" charset="0"/>
              </a:rPr>
              <a:t>Protect Sensitive Data</a:t>
            </a:r>
          </a:p>
        </p:txBody>
      </p:sp>
      <p:sp>
        <p:nvSpPr>
          <p:cNvPr id="7" name="Content Placeholder 2"/>
          <p:cNvSpPr>
            <a:spLocks noGrp="1"/>
          </p:cNvSpPr>
          <p:nvPr>
            <p:ph sz="quarter" idx="10"/>
          </p:nvPr>
        </p:nvSpPr>
        <p:spPr>
          <a:xfrm>
            <a:off x="6207760" y="959037"/>
            <a:ext cx="5771516" cy="2190563"/>
          </a:xfrm>
        </p:spPr>
        <p:txBody>
          <a:bodyPr/>
          <a:lstStyle/>
          <a:p>
            <a:r>
              <a:rPr lang="en-US" sz="2400" dirty="0"/>
              <a:t>Limits sensitive data exposure </a:t>
            </a:r>
          </a:p>
          <a:p>
            <a:r>
              <a:rPr lang="en-US" sz="2400" dirty="0"/>
              <a:t>Prevents unauthorized access to data</a:t>
            </a:r>
          </a:p>
          <a:p>
            <a:r>
              <a:rPr lang="en-US" sz="2400" dirty="0"/>
              <a:t>Policy-based security – no changes to data or application</a:t>
            </a:r>
          </a:p>
          <a:p>
            <a:r>
              <a:rPr lang="en-US" sz="2400" dirty="0"/>
              <a:t>Meet regulatory compliance</a:t>
            </a:r>
          </a:p>
          <a:p>
            <a:r>
              <a:rPr lang="en-US" sz="2400" dirty="0"/>
              <a:t>Dev/Test production data without compromising data</a:t>
            </a:r>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a:p>
            <a:endParaRPr lang="en-US" sz="2400" dirty="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spc="-51" dirty="0">
                <a:solidFill>
                  <a:srgbClr val="0072C6"/>
                </a:solidFill>
              </a:rPr>
              <a:t>Dynamic Data Masking</a:t>
            </a:r>
            <a:endParaRPr lang="en-US" dirty="0">
              <a:solidFill>
                <a:srgbClr val="0072C6"/>
              </a:solidFill>
            </a:endParaRPr>
          </a:p>
        </p:txBody>
      </p:sp>
    </p:spTree>
    <p:extLst>
      <p:ext uri="{BB962C8B-B14F-4D97-AF65-F5344CB8AC3E}">
        <p14:creationId xmlns:p14="http://schemas.microsoft.com/office/powerpoint/2010/main" val="194234892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p:cNvSpPr/>
          <p:nvPr/>
        </p:nvSpPr>
        <p:spPr bwMode="auto">
          <a:xfrm>
            <a:off x="3399631" y="5663682"/>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a:solidFill>
                  <a:srgbClr val="FFFFFF"/>
                </a:solidFill>
                <a:latin typeface="Segoe UI Light (Headings)"/>
              </a:rPr>
              <a:t>Encrypt and Protect Database</a:t>
            </a:r>
          </a:p>
        </p:txBody>
      </p:sp>
      <p:sp>
        <p:nvSpPr>
          <p:cNvPr id="7" name="Content Placeholder 2"/>
          <p:cNvSpPr>
            <a:spLocks noGrp="1"/>
          </p:cNvSpPr>
          <p:nvPr>
            <p:ph sz="quarter" idx="10"/>
          </p:nvPr>
        </p:nvSpPr>
        <p:spPr>
          <a:xfrm>
            <a:off x="3932238" y="1180783"/>
            <a:ext cx="6075998" cy="3498980"/>
          </a:xfrm>
        </p:spPr>
        <p:txBody>
          <a:bodyPr/>
          <a:lstStyle/>
          <a:p>
            <a:r>
              <a:rPr lang="en-US" sz="2400" dirty="0"/>
              <a:t>Encrypted database, backups, and transaction log at rest</a:t>
            </a:r>
          </a:p>
          <a:p>
            <a:r>
              <a:rPr lang="en-US" sz="2400" dirty="0"/>
              <a:t>2-click provisioning </a:t>
            </a:r>
          </a:p>
          <a:p>
            <a:r>
              <a:rPr lang="en-US" sz="2400" dirty="0"/>
              <a:t>Reduced attack surface area</a:t>
            </a:r>
          </a:p>
          <a:p>
            <a:r>
              <a:rPr lang="en-US" sz="2400" dirty="0"/>
              <a:t>No code changes to existing applications</a:t>
            </a:r>
          </a:p>
          <a:p>
            <a:r>
              <a:rPr lang="en-US" sz="2400" dirty="0"/>
              <a:t>Database encryption key - AES-256 </a:t>
            </a:r>
          </a:p>
          <a:p>
            <a:r>
              <a:rPr lang="en-US" sz="2400" dirty="0"/>
              <a:t>Meet regulatory compliance</a:t>
            </a:r>
          </a:p>
          <a:p>
            <a:r>
              <a:rPr lang="en-US" sz="2400" dirty="0"/>
              <a:t>Accelerated hardware encryption</a:t>
            </a:r>
          </a:p>
          <a:p>
            <a:endParaRPr lang="en-US" sz="2400" dirty="0"/>
          </a:p>
          <a:p>
            <a:pPr marL="0" indent="0">
              <a:buNone/>
            </a:pPr>
            <a:endParaRPr lang="en-US" sz="2400" dirty="0"/>
          </a:p>
          <a:p>
            <a:endParaRPr lang="en-US" sz="2400" dirty="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0072C6"/>
                </a:solidFill>
              </a:rPr>
              <a:t>Transparent Data Encryption (TDE)</a:t>
            </a:r>
          </a:p>
        </p:txBody>
      </p:sp>
      <p:pic>
        <p:nvPicPr>
          <p:cNvPr id="2" name="Picture 1"/>
          <p:cNvPicPr>
            <a:picLocks noChangeAspect="1"/>
          </p:cNvPicPr>
          <p:nvPr/>
        </p:nvPicPr>
        <p:blipFill>
          <a:blip r:embed="rId3"/>
          <a:stretch>
            <a:fillRect/>
          </a:stretch>
        </p:blipFill>
        <p:spPr>
          <a:xfrm>
            <a:off x="1375652" y="882203"/>
            <a:ext cx="2119388" cy="3910026"/>
          </a:xfrm>
          <a:prstGeom prst="rect">
            <a:avLst/>
          </a:prstGeom>
        </p:spPr>
      </p:pic>
    </p:spTree>
    <p:extLst>
      <p:ext uri="{BB962C8B-B14F-4D97-AF65-F5344CB8AC3E}">
        <p14:creationId xmlns:p14="http://schemas.microsoft.com/office/powerpoint/2010/main" val="344378437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p:cNvSpPr/>
          <p:nvPr/>
        </p:nvSpPr>
        <p:spPr bwMode="auto">
          <a:xfrm>
            <a:off x="2668111" y="5783263"/>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a:solidFill>
                  <a:srgbClr val="FFFFFF"/>
                </a:solidFill>
              </a:rPr>
              <a:t>Fine-grained Access Over Rows </a:t>
            </a:r>
          </a:p>
        </p:txBody>
      </p:sp>
      <p:sp>
        <p:nvSpPr>
          <p:cNvPr id="7" name="Content Placeholder 2"/>
          <p:cNvSpPr>
            <a:spLocks noGrp="1"/>
          </p:cNvSpPr>
          <p:nvPr>
            <p:ph sz="quarter" idx="10"/>
          </p:nvPr>
        </p:nvSpPr>
        <p:spPr>
          <a:xfrm>
            <a:off x="2093198" y="1066800"/>
            <a:ext cx="8005603" cy="3498980"/>
          </a:xfrm>
        </p:spPr>
        <p:txBody>
          <a:bodyPr/>
          <a:lstStyle/>
          <a:p>
            <a:r>
              <a:rPr lang="en-US" sz="3200" dirty="0"/>
              <a:t>Fine-grained access over rows </a:t>
            </a:r>
          </a:p>
          <a:p>
            <a:r>
              <a:rPr lang="en-US" sz="3200" dirty="0"/>
              <a:t>Access restrictions logic contained in database</a:t>
            </a:r>
          </a:p>
          <a:p>
            <a:r>
              <a:rPr lang="en-US" sz="3200" dirty="0"/>
              <a:t>Simplified design and coding of security</a:t>
            </a:r>
          </a:p>
          <a:p>
            <a:r>
              <a:rPr lang="en-US" sz="3200" dirty="0"/>
              <a:t>Meet regulatory compliance</a:t>
            </a:r>
          </a:p>
          <a:p>
            <a:r>
              <a:rPr lang="en-US" sz="3200" dirty="0"/>
              <a:t>Reduced surface area of your security </a:t>
            </a:r>
            <a:br>
              <a:rPr lang="en-US" sz="3200" dirty="0"/>
            </a:br>
            <a:r>
              <a:rPr lang="en-US" sz="3200" dirty="0"/>
              <a:t>system</a:t>
            </a:r>
          </a:p>
          <a:p>
            <a:pPr marL="0" indent="0">
              <a:buNone/>
            </a:pPr>
            <a:endParaRPr lang="en-US" sz="3200" dirty="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0072C6"/>
                </a:solidFill>
              </a:rPr>
              <a:t>Row-Level Security (RLS) </a:t>
            </a:r>
          </a:p>
        </p:txBody>
      </p:sp>
    </p:spTree>
    <p:extLst>
      <p:ext uri="{BB962C8B-B14F-4D97-AF65-F5344CB8AC3E}">
        <p14:creationId xmlns:p14="http://schemas.microsoft.com/office/powerpoint/2010/main" val="423925672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p:cNvSpPr/>
          <p:nvPr/>
        </p:nvSpPr>
        <p:spPr bwMode="auto">
          <a:xfrm>
            <a:off x="2668111" y="5783263"/>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a:solidFill>
                  <a:srgbClr val="FFFFFF"/>
                </a:solidFill>
              </a:rPr>
              <a:t>Fine-grained Access Over Rows </a:t>
            </a:r>
          </a:p>
        </p:txBody>
      </p:sp>
      <p:sp>
        <p:nvSpPr>
          <p:cNvPr id="7" name="Content Placeholder 2"/>
          <p:cNvSpPr>
            <a:spLocks noGrp="1"/>
          </p:cNvSpPr>
          <p:nvPr>
            <p:ph sz="quarter" idx="10"/>
          </p:nvPr>
        </p:nvSpPr>
        <p:spPr>
          <a:xfrm>
            <a:off x="2093198" y="1066800"/>
            <a:ext cx="8005603" cy="3498980"/>
          </a:xfrm>
        </p:spPr>
        <p:txBody>
          <a:bodyPr/>
          <a:lstStyle/>
          <a:p>
            <a:r>
              <a:rPr lang="en-US" sz="3200" dirty="0"/>
              <a:t>Contained Database Users </a:t>
            </a:r>
          </a:p>
          <a:p>
            <a:r>
              <a:rPr lang="en-US" sz="3200" dirty="0"/>
              <a:t>Parallel Queries</a:t>
            </a:r>
          </a:p>
          <a:p>
            <a:r>
              <a:rPr lang="en-US" sz="3200" dirty="0"/>
              <a:t>Common Language Runtime (CLR) assemblies</a:t>
            </a:r>
          </a:p>
          <a:p>
            <a:pPr marL="0" indent="0">
              <a:buNone/>
            </a:pPr>
            <a:endParaRPr lang="en-US" sz="3200" dirty="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0072C6"/>
                </a:solidFill>
              </a:rPr>
              <a:t>Other notable features</a:t>
            </a:r>
          </a:p>
        </p:txBody>
      </p:sp>
    </p:spTree>
    <p:extLst>
      <p:ext uri="{BB962C8B-B14F-4D97-AF65-F5344CB8AC3E}">
        <p14:creationId xmlns:p14="http://schemas.microsoft.com/office/powerpoint/2010/main" val="130968468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a:sym typeface="Wingdings" panose="05000000000000000000" pitchFamily="2" charset="2"/>
              </a:rPr>
              <a:t>SQL Database</a:t>
            </a:r>
          </a:p>
          <a:p>
            <a:pPr marL="571500" indent="-571500">
              <a:buClr>
                <a:srgbClr val="92D050"/>
              </a:buClr>
              <a:buFont typeface="Wingdings" panose="05000000000000000000" pitchFamily="2" charset="2"/>
              <a:buChar char="à"/>
            </a:pPr>
            <a:r>
              <a:rPr lang="en-US" sz="4000" dirty="0">
                <a:solidFill>
                  <a:schemeClr val="bg1"/>
                </a:solidFill>
                <a:latin typeface="+mj-lt"/>
                <a:sym typeface="Wingdings" panose="05000000000000000000" pitchFamily="2" charset="2"/>
              </a:rPr>
              <a:t>SQL Server VM</a:t>
            </a:r>
          </a:p>
          <a:p>
            <a:pPr marL="571500" indent="-571500">
              <a:buClr>
                <a:srgbClr val="92D050"/>
              </a:buClr>
              <a:buFont typeface="Wingdings" panose="05000000000000000000" pitchFamily="2" charset="2"/>
              <a:buChar char="à"/>
            </a:pPr>
            <a:r>
              <a:rPr lang="en-US" sz="4000" dirty="0" err="1">
                <a:sym typeface="Wingdings" panose="05000000000000000000" pitchFamily="2" charset="2"/>
              </a:rPr>
              <a:t>DocumentDB</a:t>
            </a: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a:solidFill>
                  <a:schemeClr val="bg1"/>
                </a:solidFill>
                <a:latin typeface="+mj-lt"/>
                <a:sym typeface="Wingdings" panose="05000000000000000000" pitchFamily="2" charset="2"/>
              </a:rPr>
              <a:t>Search</a:t>
            </a:r>
          </a:p>
          <a:p>
            <a:pPr marL="571500" indent="-571500">
              <a:buClr>
                <a:srgbClr val="92D050"/>
              </a:buClr>
              <a:buFont typeface="Wingdings" panose="05000000000000000000" pitchFamily="2" charset="2"/>
              <a:buChar char="à"/>
            </a:pPr>
            <a:r>
              <a:rPr lang="en-US" sz="4000" dirty="0" err="1">
                <a:sym typeface="Wingdings" panose="05000000000000000000" pitchFamily="2" charset="2"/>
              </a:rPr>
              <a:t>HDInsight</a:t>
            </a: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a:solidFill>
                  <a:schemeClr val="bg1"/>
                </a:solidFill>
                <a:latin typeface="+mj-lt"/>
                <a:sym typeface="Wingdings" panose="05000000000000000000" pitchFamily="2" charset="2"/>
              </a:rPr>
              <a:t>Additional Databases</a:t>
            </a:r>
            <a:endParaRPr lang="en-US" sz="4000" dirty="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8" end="8"/>
                                            </p:txEl>
                                          </p:spTgt>
                                        </p:tgtEl>
                                        <p:attrNameLst>
                                          <p:attrName>style.visibility</p:attrName>
                                        </p:attrNameLst>
                                      </p:cBhvr>
                                      <p:to>
                                        <p:strVal val="visible"/>
                                      </p:to>
                                    </p:set>
                                    <p:animEffect transition="in" filter="fade">
                                      <p:cBhvr>
                                        <p:cTn id="32"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609671" y="2462431"/>
            <a:ext cx="6972658" cy="3454578"/>
          </a:xfrm>
          <a:prstGeom prst="rect">
            <a:avLst/>
          </a:prstGeom>
        </p:spPr>
      </p:pic>
      <p:sp>
        <p:nvSpPr>
          <p:cNvPr id="2" name="Title 1"/>
          <p:cNvSpPr>
            <a:spLocks noGrp="1"/>
          </p:cNvSpPr>
          <p:nvPr>
            <p:ph type="title"/>
          </p:nvPr>
        </p:nvSpPr>
        <p:spPr/>
        <p:txBody>
          <a:bodyPr/>
          <a:lstStyle/>
          <a:p>
            <a:r>
              <a:rPr lang="en-US" dirty="0"/>
              <a:t>Provision Servers Interactively</a:t>
            </a:r>
            <a:br>
              <a:rPr lang="en-US" dirty="0"/>
            </a:br>
            <a:endParaRPr lang="en-US" dirty="0"/>
          </a:p>
        </p:txBody>
      </p:sp>
      <p:sp>
        <p:nvSpPr>
          <p:cNvPr id="4" name="Content Placeholder 3"/>
          <p:cNvSpPr>
            <a:spLocks noGrp="1"/>
          </p:cNvSpPr>
          <p:nvPr>
            <p:ph sz="quarter" idx="10"/>
          </p:nvPr>
        </p:nvSpPr>
        <p:spPr/>
        <p:txBody>
          <a:bodyPr/>
          <a:lstStyle/>
          <a:p>
            <a:pPr marL="0" lvl="1" indent="0">
              <a:buNone/>
            </a:pPr>
            <a:r>
              <a:rPr lang="sv-SE" sz="2800" dirty="0"/>
              <a:t>In the Preview Management Portal</a:t>
            </a:r>
            <a:r>
              <a:rPr lang="en-US" sz="2800" dirty="0"/>
              <a:t> create a SQL Database server</a:t>
            </a:r>
          </a:p>
          <a:p>
            <a:endParaRPr lang="en-US" sz="2800" dirty="0"/>
          </a:p>
        </p:txBody>
      </p:sp>
    </p:spTree>
    <p:extLst>
      <p:ext uri="{BB962C8B-B14F-4D97-AF65-F5344CB8AC3E}">
        <p14:creationId xmlns:p14="http://schemas.microsoft.com/office/powerpoint/2010/main" val="2640003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descr="C:\Users\Magnus\AppData\Local\Temp\SNAGHTML244ed3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0021" y="2211422"/>
            <a:ext cx="8291959" cy="43243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Provision Servers Interactively</a:t>
            </a:r>
          </a:p>
        </p:txBody>
      </p:sp>
      <p:sp>
        <p:nvSpPr>
          <p:cNvPr id="3" name="Content Placeholder 2"/>
          <p:cNvSpPr>
            <a:spLocks noGrp="1"/>
          </p:cNvSpPr>
          <p:nvPr>
            <p:ph sz="quarter" idx="10"/>
          </p:nvPr>
        </p:nvSpPr>
        <p:spPr/>
        <p:txBody>
          <a:bodyPr/>
          <a:lstStyle/>
          <a:p>
            <a:pPr marL="0" lvl="1" indent="0">
              <a:buNone/>
            </a:pPr>
            <a:r>
              <a:rPr lang="en-US" sz="2800" dirty="0"/>
              <a:t>In the Management Portal add firewall rules</a:t>
            </a:r>
          </a:p>
        </p:txBody>
      </p:sp>
    </p:spTree>
    <p:extLst>
      <p:ext uri="{BB962C8B-B14F-4D97-AF65-F5344CB8AC3E}">
        <p14:creationId xmlns:p14="http://schemas.microsoft.com/office/powerpoint/2010/main" val="4015873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09" t="1182"/>
          <a:stretch/>
        </p:blipFill>
        <p:spPr>
          <a:xfrm>
            <a:off x="2893498" y="2667253"/>
            <a:ext cx="6405002" cy="2686547"/>
          </a:xfrm>
          <a:prstGeom prst="rect">
            <a:avLst/>
          </a:prstGeom>
          <a:noFill/>
          <a:ln w="9525">
            <a:noFill/>
            <a:miter lim="800000"/>
            <a:headEnd/>
            <a:tailEnd/>
          </a:ln>
          <a:effectLst>
            <a:outerShdw blurRad="50800" dist="25400" dir="2700000" algn="tl" rotWithShape="0">
              <a:prstClr val="black">
                <a:alpha val="20000"/>
              </a:prstClr>
            </a:outerShdw>
          </a:effectLst>
        </p:spPr>
      </p:pic>
      <p:sp>
        <p:nvSpPr>
          <p:cNvPr id="8" name="Rectangle 7"/>
          <p:cNvSpPr/>
          <p:nvPr/>
        </p:nvSpPr>
        <p:spPr>
          <a:xfrm>
            <a:off x="3893540" y="6098370"/>
            <a:ext cx="4404924" cy="523220"/>
          </a:xfrm>
          <a:prstGeom prst="rect">
            <a:avLst/>
          </a:prstGeom>
        </p:spPr>
        <p:txBody>
          <a:bodyPr wrap="none">
            <a:spAutoFit/>
          </a:bodyPr>
          <a:lstStyle/>
          <a:p>
            <a:pPr algn="ctr"/>
            <a:r>
              <a:rPr lang="en-US" sz="2800" dirty="0">
                <a:solidFill>
                  <a:schemeClr val="bg1"/>
                </a:solidFill>
                <a:latin typeface="+mj-lt"/>
              </a:rPr>
              <a:t>http://bit.ly/azurepowershell</a:t>
            </a:r>
          </a:p>
        </p:txBody>
      </p:sp>
      <p:sp>
        <p:nvSpPr>
          <p:cNvPr id="3" name="Title 2"/>
          <p:cNvSpPr>
            <a:spLocks noGrp="1"/>
          </p:cNvSpPr>
          <p:nvPr>
            <p:ph type="title"/>
          </p:nvPr>
        </p:nvSpPr>
        <p:spPr/>
        <p:txBody>
          <a:bodyPr/>
          <a:lstStyle/>
          <a:p>
            <a:r>
              <a:rPr lang="en-US" dirty="0"/>
              <a:t>Automate Server Provisioning</a:t>
            </a:r>
          </a:p>
        </p:txBody>
      </p:sp>
      <p:sp>
        <p:nvSpPr>
          <p:cNvPr id="4" name="Content Placeholder 3"/>
          <p:cNvSpPr>
            <a:spLocks noGrp="1"/>
          </p:cNvSpPr>
          <p:nvPr>
            <p:ph sz="quarter" idx="10"/>
          </p:nvPr>
        </p:nvSpPr>
        <p:spPr/>
        <p:txBody>
          <a:bodyPr/>
          <a:lstStyle/>
          <a:p>
            <a:pPr marL="0" lvl="1" indent="0">
              <a:buNone/>
            </a:pPr>
            <a:r>
              <a:rPr lang="en-US" sz="3600" dirty="0"/>
              <a:t>Microsoft Azure Platform PowerShell </a:t>
            </a:r>
            <a:r>
              <a:rPr lang="en-US" sz="3600" dirty="0" err="1"/>
              <a:t>cmdlets</a:t>
            </a:r>
            <a:endParaRPr lang="en-US" sz="3600" dirty="0"/>
          </a:p>
          <a:p>
            <a:endParaRPr lang="en-US" sz="3600" dirty="0"/>
          </a:p>
        </p:txBody>
      </p:sp>
    </p:spTree>
    <p:extLst>
      <p:ext uri="{BB962C8B-B14F-4D97-AF65-F5344CB8AC3E}">
        <p14:creationId xmlns:p14="http://schemas.microsoft.com/office/powerpoint/2010/main" val="27277678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58655" y="2276926"/>
            <a:ext cx="9474687" cy="3810196"/>
          </a:xfrm>
          <a:prstGeom prst="rect">
            <a:avLst/>
          </a:prstGeom>
        </p:spPr>
      </p:pic>
      <p:sp>
        <p:nvSpPr>
          <p:cNvPr id="2" name="Rectangle 1"/>
          <p:cNvSpPr/>
          <p:nvPr/>
        </p:nvSpPr>
        <p:spPr>
          <a:xfrm>
            <a:off x="4190250" y="6098370"/>
            <a:ext cx="3811492" cy="523220"/>
          </a:xfrm>
          <a:prstGeom prst="rect">
            <a:avLst/>
          </a:prstGeom>
        </p:spPr>
        <p:txBody>
          <a:bodyPr wrap="none">
            <a:spAutoFit/>
          </a:bodyPr>
          <a:lstStyle/>
          <a:p>
            <a:pPr algn="ctr"/>
            <a:r>
              <a:rPr lang="en-US" sz="2800" dirty="0">
                <a:solidFill>
                  <a:schemeClr val="bg1"/>
                </a:solidFill>
                <a:latin typeface="+mj-lt"/>
              </a:rPr>
              <a:t>http://bit.ly/azurexplatcli</a:t>
            </a:r>
          </a:p>
        </p:txBody>
      </p:sp>
      <p:sp>
        <p:nvSpPr>
          <p:cNvPr id="3" name="Title 2"/>
          <p:cNvSpPr>
            <a:spLocks noGrp="1"/>
          </p:cNvSpPr>
          <p:nvPr>
            <p:ph type="title"/>
          </p:nvPr>
        </p:nvSpPr>
        <p:spPr/>
        <p:txBody>
          <a:bodyPr/>
          <a:lstStyle/>
          <a:p>
            <a:r>
              <a:rPr lang="en-US" dirty="0"/>
              <a:t>Automate Server Provisioning</a:t>
            </a:r>
          </a:p>
        </p:txBody>
      </p:sp>
      <p:sp>
        <p:nvSpPr>
          <p:cNvPr id="5" name="Content Placeholder 4"/>
          <p:cNvSpPr>
            <a:spLocks noGrp="1"/>
          </p:cNvSpPr>
          <p:nvPr>
            <p:ph sz="quarter" idx="10"/>
          </p:nvPr>
        </p:nvSpPr>
        <p:spPr/>
        <p:txBody>
          <a:bodyPr/>
          <a:lstStyle/>
          <a:p>
            <a:pPr marL="0" indent="0">
              <a:buNone/>
            </a:pPr>
            <a:r>
              <a:rPr lang="en-US" sz="3600" dirty="0">
                <a:latin typeface="+mn-lt"/>
              </a:rPr>
              <a:t>Azure Cross-Platform Command-Line Interface (</a:t>
            </a:r>
            <a:r>
              <a:rPr lang="en-US" sz="3600" dirty="0" err="1">
                <a:latin typeface="+mn-lt"/>
              </a:rPr>
              <a:t>xplat</a:t>
            </a:r>
            <a:r>
              <a:rPr lang="en-US" sz="3600" dirty="0">
                <a:latin typeface="+mn-lt"/>
              </a:rPr>
              <a:t>-cli)</a:t>
            </a:r>
          </a:p>
          <a:p>
            <a:pPr marL="0" indent="0">
              <a:buNone/>
            </a:pPr>
            <a:endParaRPr lang="en-US" sz="3600" dirty="0">
              <a:latin typeface="+mn-lt"/>
            </a:endParaRPr>
          </a:p>
        </p:txBody>
      </p:sp>
    </p:spTree>
    <p:extLst>
      <p:ext uri="{BB962C8B-B14F-4D97-AF65-F5344CB8AC3E}">
        <p14:creationId xmlns:p14="http://schemas.microsoft.com/office/powerpoint/2010/main" val="279962337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Creating A SQL Database Server</a:t>
            </a:r>
            <a:br>
              <a:rPr lang="en-US" dirty="0"/>
            </a:br>
            <a:r>
              <a:rPr lang="en-US" dirty="0"/>
              <a:t>and a SQL Database</a:t>
            </a:r>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37080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248235283"/>
              </p:ext>
            </p:extLst>
          </p:nvPr>
        </p:nvGraphicFramePr>
        <p:xfrm>
          <a:off x="340517" y="1487468"/>
          <a:ext cx="11510966" cy="3936536"/>
        </p:xfrm>
        <a:graphic>
          <a:graphicData uri="http://schemas.openxmlformats.org/drawingml/2006/table">
            <a:tbl>
              <a:tblPr firstRow="1" bandRow="1">
                <a:tableStyleId>{21E4AEA4-8DFA-4A89-87EB-49C32662AFE0}</a:tableStyleId>
              </a:tblPr>
              <a:tblGrid>
                <a:gridCol w="1198567">
                  <a:extLst>
                    <a:ext uri="{9D8B030D-6E8A-4147-A177-3AD203B41FA5}">
                      <a16:colId xmlns:a16="http://schemas.microsoft.com/office/drawing/2014/main" val="20000"/>
                    </a:ext>
                  </a:extLst>
                </a:gridCol>
                <a:gridCol w="1674812">
                  <a:extLst>
                    <a:ext uri="{9D8B030D-6E8A-4147-A177-3AD203B41FA5}">
                      <a16:colId xmlns:a16="http://schemas.microsoft.com/office/drawing/2014/main" val="20001"/>
                    </a:ext>
                  </a:extLst>
                </a:gridCol>
                <a:gridCol w="2071688">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841500">
                  <a:extLst>
                    <a:ext uri="{9D8B030D-6E8A-4147-A177-3AD203B41FA5}">
                      <a16:colId xmlns:a16="http://schemas.microsoft.com/office/drawing/2014/main" val="20004"/>
                    </a:ext>
                  </a:extLst>
                </a:gridCol>
                <a:gridCol w="830658">
                  <a:extLst>
                    <a:ext uri="{9D8B030D-6E8A-4147-A177-3AD203B41FA5}">
                      <a16:colId xmlns:a16="http://schemas.microsoft.com/office/drawing/2014/main" val="20005"/>
                    </a:ext>
                  </a:extLst>
                </a:gridCol>
                <a:gridCol w="960042">
                  <a:extLst>
                    <a:ext uri="{9D8B030D-6E8A-4147-A177-3AD203B41FA5}">
                      <a16:colId xmlns:a16="http://schemas.microsoft.com/office/drawing/2014/main" val="20006"/>
                    </a:ext>
                  </a:extLst>
                </a:gridCol>
                <a:gridCol w="1917699">
                  <a:extLst>
                    <a:ext uri="{9D8B030D-6E8A-4147-A177-3AD203B41FA5}">
                      <a16:colId xmlns:a16="http://schemas.microsoft.com/office/drawing/2014/main" val="20007"/>
                    </a:ext>
                  </a:extLst>
                </a:gridCol>
              </a:tblGrid>
              <a:tr h="566310">
                <a:tc rowSpan="2">
                  <a:txBody>
                    <a:bodyPr/>
                    <a:lstStyle/>
                    <a:p>
                      <a:r>
                        <a:rPr lang="en-US" dirty="0"/>
                        <a:t>Service</a:t>
                      </a:r>
                      <a:r>
                        <a:rPr lang="en-US" baseline="0" dirty="0"/>
                        <a:t> Tier</a:t>
                      </a:r>
                      <a:endParaRPr lang="en-US" b="0" dirty="0">
                        <a:latin typeface="+mj-lt"/>
                      </a:endParaRPr>
                    </a:p>
                  </a:txBody>
                  <a:tcPr/>
                </a:tc>
                <a:tc rowSpan="2">
                  <a:txBody>
                    <a:bodyPr/>
                    <a:lstStyle/>
                    <a:p>
                      <a:pPr marL="0" algn="l" defTabSz="914400" rtl="0" eaLnBrk="1" latinLnBrk="0" hangingPunct="1"/>
                      <a:r>
                        <a:rPr lang="en-US" sz="1800" kern="1200" dirty="0"/>
                        <a:t>Performance Level</a:t>
                      </a:r>
                      <a:endParaRPr lang="en-US" sz="1800" b="0" kern="1200" dirty="0">
                        <a:solidFill>
                          <a:schemeClr val="lt1"/>
                        </a:solidFill>
                        <a:latin typeface="+mj-lt"/>
                        <a:ea typeface="+mn-ea"/>
                        <a:cs typeface="+mn-cs"/>
                      </a:endParaRPr>
                    </a:p>
                  </a:txBody>
                  <a:tcPr/>
                </a:tc>
                <a:tc rowSpan="2">
                  <a:txBody>
                    <a:bodyPr/>
                    <a:lstStyle/>
                    <a:p>
                      <a:pPr marL="0" algn="l" defTabSz="914400" rtl="0" eaLnBrk="1" latinLnBrk="0" hangingPunct="1"/>
                      <a:r>
                        <a:rPr lang="en-US" sz="1800" kern="1200" dirty="0"/>
                        <a:t>Common App Pattern</a:t>
                      </a:r>
                      <a:endParaRPr lang="en-US" sz="1800" b="0" kern="1200" dirty="0">
                        <a:solidFill>
                          <a:schemeClr val="lt1"/>
                        </a:solidFill>
                        <a:latin typeface="+mj-lt"/>
                        <a:ea typeface="+mn-ea"/>
                        <a:cs typeface="+mn-cs"/>
                      </a:endParaRPr>
                    </a:p>
                  </a:txBody>
                  <a:tcPr/>
                </a:tc>
                <a:tc gridSpan="3">
                  <a:txBody>
                    <a:bodyPr/>
                    <a:lstStyle/>
                    <a:p>
                      <a:pPr marL="0" algn="l" defTabSz="914400" rtl="0" eaLnBrk="1" latinLnBrk="0" hangingPunct="1"/>
                      <a:r>
                        <a:rPr lang="en-US" sz="1800" kern="1200" dirty="0"/>
                        <a:t>Performance</a:t>
                      </a:r>
                      <a:endParaRPr lang="en-US" sz="1800" b="0" kern="1200" dirty="0">
                        <a:solidFill>
                          <a:schemeClr val="lt1"/>
                        </a:solidFill>
                        <a:latin typeface="+mj-lt"/>
                        <a:ea typeface="+mn-ea"/>
                        <a:cs typeface="+mn-cs"/>
                      </a:endParaRPr>
                    </a:p>
                  </a:txBody>
                  <a:tcPr/>
                </a:tc>
                <a:tc hMerge="1">
                  <a:txBody>
                    <a:bodyPr/>
                    <a:lstStyle/>
                    <a:p>
                      <a:endParaRPr lang="en-US" dirty="0"/>
                    </a:p>
                  </a:txBody>
                  <a:tcPr/>
                </a:tc>
                <a:tc hMerge="1">
                  <a:txBody>
                    <a:bodyPr/>
                    <a:lstStyle/>
                    <a:p>
                      <a:endParaRPr lang="en-US" dirty="0"/>
                    </a:p>
                  </a:txBody>
                  <a:tcPr/>
                </a:tc>
                <a:tc gridSpan="2">
                  <a:txBody>
                    <a:bodyPr/>
                    <a:lstStyle/>
                    <a:p>
                      <a:pPr marL="0" algn="l" defTabSz="914400" rtl="0" eaLnBrk="1" latinLnBrk="0" hangingPunct="1"/>
                      <a:r>
                        <a:rPr lang="en-US" sz="1800" kern="1200" dirty="0"/>
                        <a:t>Business Continuity </a:t>
                      </a:r>
                      <a:endParaRPr lang="en-US" sz="1800" b="0" kern="1200" dirty="0">
                        <a:solidFill>
                          <a:schemeClr val="lt1"/>
                        </a:solidFill>
                        <a:latin typeface="+mj-lt"/>
                        <a:ea typeface="+mn-ea"/>
                        <a:cs typeface="+mn-cs"/>
                      </a:endParaRPr>
                    </a:p>
                  </a:txBody>
                  <a:tcPr/>
                </a:tc>
                <a:tc hMerge="1">
                  <a:txBody>
                    <a:bodyPr/>
                    <a:lstStyle/>
                    <a:p>
                      <a:endParaRPr lang="en-US" dirty="0"/>
                    </a:p>
                  </a:txBody>
                  <a:tcPr/>
                </a:tc>
                <a:extLst>
                  <a:ext uri="{0D108BD9-81ED-4DB2-BD59-A6C34878D82A}">
                    <a16:rowId xmlns:a16="http://schemas.microsoft.com/office/drawing/2014/main" val="10000"/>
                  </a:ext>
                </a:extLst>
              </a:tr>
              <a:tr h="718636">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r>
                        <a:rPr lang="en-US" b="1" dirty="0"/>
                        <a:t>Max DB Size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a:t>Transaction </a:t>
                      </a:r>
                      <a:r>
                        <a:rPr lang="en-US" b="1" dirty="0" err="1"/>
                        <a:t>Perf</a:t>
                      </a:r>
                      <a:r>
                        <a:rPr lang="en-US" b="1" dirty="0"/>
                        <a:t>. Objective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a:t>DTU</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a:t>PITR</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a:t>DR / GEO-Rep</a:t>
                      </a:r>
                      <a:endParaRPr lang="en-US" b="1" dirty="0">
                        <a:solidFill>
                          <a:srgbClr val="005D7E"/>
                        </a:solidFill>
                        <a:latin typeface="+mj-lt"/>
                      </a:endParaRPr>
                    </a:p>
                  </a:txBody>
                  <a:tcPr>
                    <a:solidFill>
                      <a:schemeClr val="accent2">
                        <a:lumMod val="40000"/>
                        <a:lumOff val="60000"/>
                      </a:schemeClr>
                    </a:solidFill>
                  </a:tcPr>
                </a:tc>
                <a:extLst>
                  <a:ext uri="{0D108BD9-81ED-4DB2-BD59-A6C34878D82A}">
                    <a16:rowId xmlns:a16="http://schemas.microsoft.com/office/drawing/2014/main" val="10001"/>
                  </a:ext>
                </a:extLst>
              </a:tr>
              <a:tr h="854541">
                <a:tc>
                  <a:txBody>
                    <a:bodyPr/>
                    <a:lstStyle/>
                    <a:p>
                      <a:r>
                        <a:rPr lang="en-US" dirty="0"/>
                        <a:t>Basic</a:t>
                      </a:r>
                      <a:endParaRPr lang="en-US" dirty="0">
                        <a:solidFill>
                          <a:srgbClr val="005D7E"/>
                        </a:solidFill>
                        <a:latin typeface="+mj-lt"/>
                      </a:endParaRPr>
                    </a:p>
                  </a:txBody>
                  <a:tcPr/>
                </a:tc>
                <a:tc>
                  <a:txBody>
                    <a:bodyPr/>
                    <a:lstStyle/>
                    <a:p>
                      <a:r>
                        <a:rPr lang="en-US" dirty="0"/>
                        <a:t>Basic</a:t>
                      </a:r>
                      <a:endParaRPr lang="en-US" dirty="0">
                        <a:solidFill>
                          <a:srgbClr val="005D7E"/>
                        </a:solidFill>
                        <a:latin typeface="+mj-lt"/>
                      </a:endParaRPr>
                    </a:p>
                  </a:txBody>
                  <a:tcPr/>
                </a:tc>
                <a:tc>
                  <a:txBody>
                    <a:bodyPr/>
                    <a:lstStyle/>
                    <a:p>
                      <a:r>
                        <a:rPr lang="en-US" sz="1600" dirty="0"/>
                        <a:t>Small</a:t>
                      </a:r>
                      <a:r>
                        <a:rPr lang="en-US" sz="1600" baseline="0" dirty="0"/>
                        <a:t> DB, SQL </a:t>
                      </a:r>
                      <a:r>
                        <a:rPr lang="en-US" sz="1600" baseline="0" dirty="0" err="1"/>
                        <a:t>opp</a:t>
                      </a:r>
                      <a:endParaRPr lang="en-US" dirty="0">
                        <a:solidFill>
                          <a:srgbClr val="005D7E"/>
                        </a:solidFill>
                        <a:latin typeface="+mj-lt"/>
                      </a:endParaRPr>
                    </a:p>
                  </a:txBody>
                  <a:tcPr/>
                </a:tc>
                <a:tc>
                  <a:txBody>
                    <a:bodyPr/>
                    <a:lstStyle/>
                    <a:p>
                      <a:r>
                        <a:rPr lang="en-US" dirty="0"/>
                        <a:t>2 GB</a:t>
                      </a:r>
                      <a:endParaRPr lang="en-US" dirty="0">
                        <a:solidFill>
                          <a:srgbClr val="005D7E"/>
                        </a:solidFill>
                        <a:latin typeface="+mj-lt"/>
                      </a:endParaRPr>
                    </a:p>
                  </a:txBody>
                  <a:tcPr/>
                </a:tc>
                <a:tc>
                  <a:txBody>
                    <a:bodyPr/>
                    <a:lstStyle/>
                    <a:p>
                      <a:r>
                        <a:rPr lang="en-US" dirty="0"/>
                        <a:t>Reliability</a:t>
                      </a:r>
                      <a:r>
                        <a:rPr lang="en-US" baseline="0" dirty="0"/>
                        <a:t> / Hr.</a:t>
                      </a:r>
                      <a:endParaRPr lang="en-US" dirty="0">
                        <a:solidFill>
                          <a:srgbClr val="005D7E"/>
                        </a:solidFill>
                        <a:latin typeface="+mj-lt"/>
                      </a:endParaRPr>
                    </a:p>
                  </a:txBody>
                  <a:tcPr/>
                </a:tc>
                <a:tc>
                  <a:txBody>
                    <a:bodyPr/>
                    <a:lstStyle/>
                    <a:p>
                      <a:r>
                        <a:rPr lang="en-US" dirty="0"/>
                        <a:t>5</a:t>
                      </a:r>
                      <a:endParaRPr lang="en-US" dirty="0">
                        <a:solidFill>
                          <a:srgbClr val="005D7E"/>
                        </a:solidFill>
                        <a:latin typeface="+mj-lt"/>
                      </a:endParaRPr>
                    </a:p>
                  </a:txBody>
                  <a:tcPr/>
                </a:tc>
                <a:tc>
                  <a:txBody>
                    <a:bodyPr/>
                    <a:lstStyle/>
                    <a:p>
                      <a:r>
                        <a:rPr lang="en-US" dirty="0"/>
                        <a:t>7 Days</a:t>
                      </a:r>
                      <a:endParaRPr lang="en-US" dirty="0">
                        <a:solidFill>
                          <a:srgbClr val="005D7E"/>
                        </a:solidFill>
                        <a:latin typeface="+mj-lt"/>
                      </a:endParaRPr>
                    </a:p>
                  </a:txBody>
                  <a:tcPr/>
                </a:tc>
                <a:tc>
                  <a:txBody>
                    <a:bodyPr/>
                    <a:lstStyle/>
                    <a:p>
                      <a:r>
                        <a:rPr lang="en-US" dirty="0"/>
                        <a:t>DB Copy + Manual Export</a:t>
                      </a:r>
                      <a:endParaRPr lang="en-US" dirty="0">
                        <a:solidFill>
                          <a:srgbClr val="005D7E"/>
                        </a:solidFill>
                        <a:latin typeface="+mj-lt"/>
                      </a:endParaRPr>
                    </a:p>
                  </a:txBody>
                  <a:tcPr/>
                </a:tc>
                <a:extLst>
                  <a:ext uri="{0D108BD9-81ED-4DB2-BD59-A6C34878D82A}">
                    <a16:rowId xmlns:a16="http://schemas.microsoft.com/office/drawing/2014/main" val="10002"/>
                  </a:ext>
                </a:extLst>
              </a:tr>
              <a:tr h="829178">
                <a:tc>
                  <a:txBody>
                    <a:bodyPr/>
                    <a:lstStyle/>
                    <a:p>
                      <a:r>
                        <a:rPr lang="en-US" dirty="0"/>
                        <a:t>Standard</a:t>
                      </a:r>
                      <a:endParaRPr lang="en-US" dirty="0">
                        <a:solidFill>
                          <a:srgbClr val="005D7E"/>
                        </a:solidFill>
                        <a:latin typeface="+mj-lt"/>
                      </a:endParaRPr>
                    </a:p>
                  </a:txBody>
                  <a:tcPr/>
                </a:tc>
                <a:tc>
                  <a:txBody>
                    <a:bodyPr/>
                    <a:lstStyle/>
                    <a:p>
                      <a:r>
                        <a:rPr lang="en-US" dirty="0"/>
                        <a:t>S0</a:t>
                      </a:r>
                      <a:br>
                        <a:rPr lang="en-US" dirty="0"/>
                      </a:br>
                      <a:r>
                        <a:rPr lang="en-US" dirty="0"/>
                        <a:t>S1</a:t>
                      </a:r>
                      <a:br>
                        <a:rPr lang="en-US" dirty="0"/>
                      </a:br>
                      <a:r>
                        <a:rPr lang="en-US" dirty="0"/>
                        <a:t>S2</a:t>
                      </a:r>
                      <a:endParaRPr lang="en-US" dirty="0">
                        <a:solidFill>
                          <a:srgbClr val="005D7E"/>
                        </a:solidFill>
                        <a:latin typeface="+mj-lt"/>
                      </a:endParaRPr>
                    </a:p>
                  </a:txBody>
                  <a:tcPr/>
                </a:tc>
                <a:tc>
                  <a:txBody>
                    <a:bodyPr/>
                    <a:lstStyle/>
                    <a:p>
                      <a:r>
                        <a:rPr lang="en-US" sz="1600" dirty="0" err="1"/>
                        <a:t>Wrkgp</a:t>
                      </a:r>
                      <a:r>
                        <a:rPr lang="en-US" sz="1600" dirty="0"/>
                        <a:t>/cloud</a:t>
                      </a:r>
                      <a:r>
                        <a:rPr lang="en-US" sz="1600" baseline="0" dirty="0"/>
                        <a:t> app, multiple concurrent  operations</a:t>
                      </a:r>
                      <a:endParaRPr lang="en-US" sz="1600" dirty="0">
                        <a:solidFill>
                          <a:srgbClr val="005D7E"/>
                        </a:solidFill>
                        <a:latin typeface="+mj-lt"/>
                      </a:endParaRPr>
                    </a:p>
                  </a:txBody>
                  <a:tcPr/>
                </a:tc>
                <a:tc>
                  <a:txBody>
                    <a:bodyPr/>
                    <a:lstStyle/>
                    <a:p>
                      <a:r>
                        <a:rPr lang="en-US" dirty="0"/>
                        <a:t>250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a:t>Reliability</a:t>
                      </a:r>
                      <a:r>
                        <a:rPr lang="en-US" baseline="0" dirty="0"/>
                        <a:t> / Min.</a:t>
                      </a:r>
                      <a:endParaRPr lang="en-US" dirty="0">
                        <a:solidFill>
                          <a:srgbClr val="005D7E"/>
                        </a:solidFill>
                        <a:latin typeface="+mj-lt"/>
                      </a:endParaRPr>
                    </a:p>
                  </a:txBody>
                  <a:tcPr/>
                </a:tc>
                <a:tc>
                  <a:txBody>
                    <a:bodyPr/>
                    <a:lstStyle/>
                    <a:p>
                      <a:r>
                        <a:rPr lang="en-US" dirty="0"/>
                        <a:t>10</a:t>
                      </a:r>
                      <a:br>
                        <a:rPr lang="en-US" dirty="0"/>
                      </a:br>
                      <a:r>
                        <a:rPr lang="en-US" dirty="0"/>
                        <a:t>20</a:t>
                      </a:r>
                      <a:br>
                        <a:rPr lang="en-US" dirty="0"/>
                      </a:br>
                      <a:r>
                        <a:rPr lang="en-US" dirty="0"/>
                        <a:t>50</a:t>
                      </a:r>
                      <a:endParaRPr lang="en-US" dirty="0">
                        <a:solidFill>
                          <a:srgbClr val="005D7E"/>
                        </a:solidFill>
                        <a:latin typeface="+mj-lt"/>
                      </a:endParaRPr>
                    </a:p>
                  </a:txBody>
                  <a:tcPr/>
                </a:tc>
                <a:tc>
                  <a:txBody>
                    <a:bodyPr/>
                    <a:lstStyle/>
                    <a:p>
                      <a:r>
                        <a:rPr lang="en-US" dirty="0"/>
                        <a:t>14 Days</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a:t>DB Copy + Manual Export</a:t>
                      </a:r>
                      <a:endParaRPr lang="en-US" dirty="0">
                        <a:solidFill>
                          <a:srgbClr val="005D7E"/>
                        </a:solidFill>
                        <a:latin typeface="+mj-lt"/>
                      </a:endParaRPr>
                    </a:p>
                  </a:txBody>
                  <a:tcPr/>
                </a:tc>
                <a:extLst>
                  <a:ext uri="{0D108BD9-81ED-4DB2-BD59-A6C34878D82A}">
                    <a16:rowId xmlns:a16="http://schemas.microsoft.com/office/drawing/2014/main" val="10003"/>
                  </a:ext>
                </a:extLst>
              </a:tr>
              <a:tr h="899032">
                <a:tc>
                  <a:txBody>
                    <a:bodyPr/>
                    <a:lstStyle/>
                    <a:p>
                      <a:r>
                        <a:rPr lang="en-US" dirty="0"/>
                        <a:t>Premium</a:t>
                      </a:r>
                      <a:endParaRPr lang="en-US" dirty="0">
                        <a:solidFill>
                          <a:srgbClr val="005D7E"/>
                        </a:solidFill>
                        <a:latin typeface="+mj-lt"/>
                      </a:endParaRPr>
                    </a:p>
                  </a:txBody>
                  <a:tcPr/>
                </a:tc>
                <a:tc>
                  <a:txBody>
                    <a:bodyPr/>
                    <a:lstStyle/>
                    <a:p>
                      <a:r>
                        <a:rPr lang="en-US" dirty="0"/>
                        <a:t>P1</a:t>
                      </a:r>
                      <a:br>
                        <a:rPr lang="en-US" baseline="0" dirty="0"/>
                      </a:br>
                      <a:r>
                        <a:rPr lang="en-US" baseline="0" dirty="0"/>
                        <a:t>P2</a:t>
                      </a:r>
                      <a:br>
                        <a:rPr lang="en-US" baseline="0" dirty="0"/>
                      </a:br>
                      <a:r>
                        <a:rPr lang="en-US" baseline="0" dirty="0"/>
                        <a:t>P3</a:t>
                      </a:r>
                      <a:endParaRPr lang="en-US" dirty="0">
                        <a:solidFill>
                          <a:srgbClr val="005D7E"/>
                        </a:solidFill>
                        <a:latin typeface="+mj-lt"/>
                      </a:endParaRPr>
                    </a:p>
                  </a:txBody>
                  <a:tcPr/>
                </a:tc>
                <a:tc>
                  <a:txBody>
                    <a:bodyPr/>
                    <a:lstStyle/>
                    <a:p>
                      <a:r>
                        <a:rPr lang="en-US" sz="1600" dirty="0"/>
                        <a:t>Mission</a:t>
                      </a:r>
                      <a:r>
                        <a:rPr lang="en-US" sz="1600" baseline="0" dirty="0"/>
                        <a:t> Critical, High volume, Many concurrent Users</a:t>
                      </a:r>
                      <a:endParaRPr lang="en-US" sz="1600" dirty="0">
                        <a:solidFill>
                          <a:srgbClr val="005D7E"/>
                        </a:solidFill>
                        <a:latin typeface="+mj-lt"/>
                      </a:endParaRPr>
                    </a:p>
                  </a:txBody>
                  <a:tcPr/>
                </a:tc>
                <a:tc>
                  <a:txBody>
                    <a:bodyPr/>
                    <a:lstStyle/>
                    <a:p>
                      <a:r>
                        <a:rPr lang="en-US" dirty="0"/>
                        <a:t>500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a:t>Reliability</a:t>
                      </a:r>
                      <a:r>
                        <a:rPr lang="en-US" baseline="0" dirty="0"/>
                        <a:t> / sec.</a:t>
                      </a:r>
                      <a:endParaRPr lang="en-US" dirty="0">
                        <a:solidFill>
                          <a:srgbClr val="005D7E"/>
                        </a:solidFill>
                        <a:latin typeface="+mj-lt"/>
                      </a:endParaRPr>
                    </a:p>
                  </a:txBody>
                  <a:tcPr/>
                </a:tc>
                <a:tc>
                  <a:txBody>
                    <a:bodyPr/>
                    <a:lstStyle/>
                    <a:p>
                      <a:r>
                        <a:rPr lang="en-US" dirty="0"/>
                        <a:t>100</a:t>
                      </a:r>
                    </a:p>
                    <a:p>
                      <a:r>
                        <a:rPr lang="en-US" dirty="0"/>
                        <a:t>200</a:t>
                      </a:r>
                    </a:p>
                    <a:p>
                      <a:r>
                        <a:rPr lang="en-US" dirty="0"/>
                        <a:t>800</a:t>
                      </a:r>
                      <a:endParaRPr lang="en-US" dirty="0">
                        <a:solidFill>
                          <a:srgbClr val="005D7E"/>
                        </a:solidFill>
                        <a:latin typeface="+mj-lt"/>
                      </a:endParaRPr>
                    </a:p>
                  </a:txBody>
                  <a:tcPr/>
                </a:tc>
                <a:tc>
                  <a:txBody>
                    <a:bodyPr/>
                    <a:lstStyle/>
                    <a:p>
                      <a:r>
                        <a:rPr lang="en-US" dirty="0"/>
                        <a:t>35 Days</a:t>
                      </a:r>
                      <a:endParaRPr lang="en-US" dirty="0">
                        <a:solidFill>
                          <a:srgbClr val="005D7E"/>
                        </a:solidFill>
                        <a:latin typeface="+mj-lt"/>
                      </a:endParaRPr>
                    </a:p>
                  </a:txBody>
                  <a:tcPr/>
                </a:tc>
                <a:tc>
                  <a:txBody>
                    <a:bodyPr/>
                    <a:lstStyle/>
                    <a:p>
                      <a:r>
                        <a:rPr lang="en-US" dirty="0"/>
                        <a:t>Active Geo-replication</a:t>
                      </a:r>
                      <a:endParaRPr lang="en-US" dirty="0">
                        <a:solidFill>
                          <a:srgbClr val="005D7E"/>
                        </a:solidFill>
                        <a:latin typeface="+mj-lt"/>
                      </a:endParaRPr>
                    </a:p>
                  </a:txBody>
                  <a:tcPr/>
                </a:tc>
                <a:extLst>
                  <a:ext uri="{0D108BD9-81ED-4DB2-BD59-A6C34878D82A}">
                    <a16:rowId xmlns:a16="http://schemas.microsoft.com/office/drawing/2014/main" val="10004"/>
                  </a:ext>
                </a:extLst>
              </a:tr>
            </a:tbl>
          </a:graphicData>
        </a:graphic>
      </p:graphicFrame>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Selecting the right SQL Database edition</a:t>
            </a:r>
          </a:p>
        </p:txBody>
      </p:sp>
      <p:sp>
        <p:nvSpPr>
          <p:cNvPr id="5" name="Content Placeholder 2"/>
          <p:cNvSpPr txBox="1">
            <a:spLocks/>
          </p:cNvSpPr>
          <p:nvPr/>
        </p:nvSpPr>
        <p:spPr>
          <a:xfrm>
            <a:off x="0" y="6167717"/>
            <a:ext cx="12192000" cy="528918"/>
          </a:xfrm>
          <a:prstGeom prst="rect">
            <a:avLst/>
          </a:prstGeom>
        </p:spPr>
        <p:txBody>
          <a:bodyPr lIns="0" tIns="0" rIns="0" bIns="0" anchor="b"/>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pc="-51" dirty="0">
                <a:solidFill>
                  <a:schemeClr val="bg2"/>
                </a:solidFill>
                <a:latin typeface="+mj-lt"/>
              </a:rPr>
              <a:t>This information is subject to change over time.</a:t>
            </a:r>
          </a:p>
        </p:txBody>
      </p:sp>
    </p:spTree>
    <p:extLst>
      <p:ext uri="{BB962C8B-B14F-4D97-AF65-F5344CB8AC3E}">
        <p14:creationId xmlns:p14="http://schemas.microsoft.com/office/powerpoint/2010/main" val="3161525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Auto backups, transactional logs every 5 min</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Backups in Azure Storage and geo-replicated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Creates a side-by-side copy, non-disruptive</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Backups retention policy: 7, 14 or 35 days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Automated export of logical backups for long-term backup protection</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Point-in-time restore - </a:t>
            </a:r>
            <a:r>
              <a:rPr lang="en-US" spc="-51" dirty="0">
                <a:solidFill>
                  <a:schemeClr val="bg2"/>
                </a:solidFill>
              </a:rPr>
              <a:t>“oops recovery”</a:t>
            </a:r>
            <a:endParaRPr lang="en-US" dirty="0"/>
          </a:p>
        </p:txBody>
      </p:sp>
    </p:spTree>
    <p:extLst>
      <p:ext uri="{BB962C8B-B14F-4D97-AF65-F5344CB8AC3E}">
        <p14:creationId xmlns:p14="http://schemas.microsoft.com/office/powerpoint/2010/main" val="301564935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Available in all tiers: Basic, Standard and Premium</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Built on geo-redundant Azure Storage</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Recover to any Azure region</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Geo-restore – </a:t>
            </a:r>
            <a:r>
              <a:rPr lang="en-US" spc="-51" dirty="0">
                <a:solidFill>
                  <a:schemeClr val="bg2"/>
                </a:solidFill>
              </a:rPr>
              <a:t>Emergency data recovery when you need it most</a:t>
            </a:r>
            <a:endParaRPr lang="en-US" dirty="0"/>
          </a:p>
        </p:txBody>
      </p:sp>
    </p:spTree>
    <p:extLst>
      <p:ext uri="{BB962C8B-B14F-4D97-AF65-F5344CB8AC3E}">
        <p14:creationId xmlns:p14="http://schemas.microsoft.com/office/powerpoint/2010/main" val="412546429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Opt-in for Standard &amp; Premium databases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Creates a stand-by secondary</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Replicate to pre-paired Azure region</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Automatic data replication, asynchronous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Opt-in via REST API, PowerShell or Azure Portal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Microsoft-managed, RTO&lt;24h, RPO&lt;1 </a:t>
            </a:r>
            <a:r>
              <a:rPr lang="en-US" sz="4000" spc="-51" dirty="0" err="1">
                <a:solidFill>
                  <a:schemeClr val="bg2"/>
                </a:solidFill>
                <a:latin typeface="+mj-lt"/>
              </a:rPr>
              <a:t>hr</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a:noFill/>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Standard geo-replication</a:t>
            </a:r>
          </a:p>
        </p:txBody>
      </p:sp>
    </p:spTree>
    <p:extLst>
      <p:ext uri="{BB962C8B-B14F-4D97-AF65-F5344CB8AC3E}">
        <p14:creationId xmlns:p14="http://schemas.microsoft.com/office/powerpoint/2010/main" val="362970351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Self-service activation in Premium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Create up to 4 readable </a:t>
            </a:r>
            <a:r>
              <a:rPr lang="en-US" sz="4000" spc="-51" dirty="0" err="1">
                <a:solidFill>
                  <a:schemeClr val="bg2"/>
                </a:solidFill>
                <a:latin typeface="+mj-lt"/>
              </a:rPr>
              <a:t>secondaries</a:t>
            </a:r>
            <a:endParaRPr lang="en-US" sz="4000" spc="-51" dirty="0">
              <a:solidFill>
                <a:schemeClr val="bg2"/>
              </a:solidFill>
              <a:latin typeface="+mj-lt"/>
            </a:endParaRP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Replicate to any Azure region</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Automatic data replication, asynchronous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REST API, PowerShell or Azure Portal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RTO&lt;1h, RPO&lt;5m, you choose when to failover</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Active geo-replication</a:t>
            </a:r>
          </a:p>
        </p:txBody>
      </p:sp>
    </p:spTree>
    <p:extLst>
      <p:ext uri="{BB962C8B-B14F-4D97-AF65-F5344CB8AC3E}">
        <p14:creationId xmlns:p14="http://schemas.microsoft.com/office/powerpoint/2010/main" val="278676326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SQL Database</a:t>
            </a:r>
          </a:p>
        </p:txBody>
      </p:sp>
      <p:pic>
        <p:nvPicPr>
          <p:cNvPr id="3" name="Picture 2"/>
          <p:cNvPicPr>
            <a:picLocks noChangeAspect="1"/>
          </p:cNvPicPr>
          <p:nvPr/>
        </p:nvPicPr>
        <p:blipFill>
          <a:blip r:embed="rId3">
            <a:biLevel thresh="25000"/>
          </a:blip>
          <a:stretch>
            <a:fillRect/>
          </a:stretch>
        </p:blipFill>
        <p:spPr>
          <a:xfrm>
            <a:off x="10188388" y="4627850"/>
            <a:ext cx="1303302" cy="1371600"/>
          </a:xfrm>
          <a:prstGeom prst="rect">
            <a:avLst/>
          </a:prstGeom>
        </p:spPr>
      </p:pic>
    </p:spTree>
    <p:extLst>
      <p:ext uri="{BB962C8B-B14F-4D97-AF65-F5344CB8AC3E}">
        <p14:creationId xmlns:p14="http://schemas.microsoft.com/office/powerpoint/2010/main" val="268478961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Configurable to track &amp; log database activity</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Dashboard views in the portal for at-a-glance insights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Pre-defined Power View reports for deep visual analysis on Audit log data</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Audit logs reside in your Azure Storage account</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Available in Basic, Standard, and Premium</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Auditing</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419695569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1" y="812800"/>
            <a:ext cx="12191999" cy="5737225"/>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dirty="0">
                <a:solidFill>
                  <a:srgbClr val="FFFFFF"/>
                </a:solidFill>
                <a:latin typeface="Segoe UI Light"/>
              </a:rPr>
              <a:t>Fast and flexible indexing of textual data </a:t>
            </a:r>
          </a:p>
          <a:p>
            <a:pPr marL="823500" lvl="1" indent="-571500" defTabSz="914325">
              <a:spcBef>
                <a:spcPts val="1200"/>
              </a:spcBef>
              <a:buFont typeface="Wingdings" panose="05000000000000000000" pitchFamily="2" charset="2"/>
              <a:buChar char="§"/>
            </a:pPr>
            <a:r>
              <a:rPr lang="en-US" sz="4000" dirty="0">
                <a:solidFill>
                  <a:srgbClr val="FFFFFF"/>
                </a:solidFill>
                <a:latin typeface="Segoe UI Light"/>
              </a:rPr>
              <a:t>Data types: char, </a:t>
            </a:r>
            <a:r>
              <a:rPr lang="en-US" sz="4000" dirty="0" err="1">
                <a:solidFill>
                  <a:srgbClr val="FFFFFF"/>
                </a:solidFill>
                <a:latin typeface="Segoe UI Light"/>
              </a:rPr>
              <a:t>varchar</a:t>
            </a:r>
            <a:r>
              <a:rPr lang="en-US" sz="4000" dirty="0">
                <a:solidFill>
                  <a:srgbClr val="FFFFFF"/>
                </a:solidFill>
                <a:latin typeface="Segoe UI Light"/>
              </a:rPr>
              <a:t>, </a:t>
            </a:r>
            <a:r>
              <a:rPr lang="en-US" sz="4000" dirty="0" err="1">
                <a:solidFill>
                  <a:srgbClr val="FFFFFF"/>
                </a:solidFill>
                <a:latin typeface="Segoe UI Light"/>
              </a:rPr>
              <a:t>nchar</a:t>
            </a:r>
            <a:r>
              <a:rPr lang="en-US" sz="4000" dirty="0">
                <a:solidFill>
                  <a:srgbClr val="FFFFFF"/>
                </a:solidFill>
                <a:latin typeface="Segoe UI Light"/>
              </a:rPr>
              <a:t>, </a:t>
            </a:r>
            <a:r>
              <a:rPr lang="en-US" sz="4000" dirty="0" err="1">
                <a:solidFill>
                  <a:srgbClr val="FFFFFF"/>
                </a:solidFill>
                <a:latin typeface="Segoe UI Light"/>
              </a:rPr>
              <a:t>nvarchar</a:t>
            </a:r>
            <a:r>
              <a:rPr lang="en-US" sz="4000" dirty="0">
                <a:solidFill>
                  <a:srgbClr val="FFFFFF"/>
                </a:solidFill>
                <a:latin typeface="Segoe UI Light"/>
              </a:rPr>
              <a:t>, text, </a:t>
            </a:r>
            <a:r>
              <a:rPr lang="en-US" sz="4000" dirty="0" err="1">
                <a:solidFill>
                  <a:srgbClr val="FFFFFF"/>
                </a:solidFill>
                <a:latin typeface="Segoe UI Light"/>
              </a:rPr>
              <a:t>ntext</a:t>
            </a:r>
            <a:r>
              <a:rPr lang="en-US" sz="4000" dirty="0">
                <a:solidFill>
                  <a:srgbClr val="FFFFFF"/>
                </a:solidFill>
                <a:latin typeface="Segoe UI Light"/>
              </a:rPr>
              <a:t>, image, xml, </a:t>
            </a:r>
            <a:r>
              <a:rPr lang="en-US" sz="4000" dirty="0" err="1">
                <a:solidFill>
                  <a:srgbClr val="FFFFFF"/>
                </a:solidFill>
                <a:latin typeface="Segoe UI Light"/>
              </a:rPr>
              <a:t>varbinary</a:t>
            </a:r>
            <a:r>
              <a:rPr lang="en-US" sz="4000" dirty="0">
                <a:solidFill>
                  <a:srgbClr val="FFFFFF"/>
                </a:solidFill>
                <a:latin typeface="Segoe UI Light"/>
              </a:rPr>
              <a:t>(max), or FILESTREAM</a:t>
            </a:r>
            <a:endParaRPr lang="en-US" sz="4000" spc="-51" dirty="0">
              <a:solidFill>
                <a:srgbClr val="FFFFFF"/>
              </a:solidFill>
              <a:latin typeface="Segoe UI Light"/>
            </a:endParaRPr>
          </a:p>
          <a:p>
            <a:pPr marL="823500" lvl="1" indent="-571500" defTabSz="914325">
              <a:spcBef>
                <a:spcPts val="1200"/>
              </a:spcBef>
              <a:buFont typeface="Wingdings" panose="05000000000000000000" pitchFamily="2" charset="2"/>
              <a:buChar char="§"/>
            </a:pPr>
            <a:r>
              <a:rPr lang="en-US" sz="4000" dirty="0">
                <a:solidFill>
                  <a:srgbClr val="FFFFFF"/>
                </a:solidFill>
                <a:latin typeface="Segoe UI Light"/>
              </a:rPr>
              <a:t>Handles high query volume </a:t>
            </a:r>
          </a:p>
          <a:p>
            <a:pPr marL="823500" lvl="1" indent="-571500" defTabSz="914325">
              <a:spcBef>
                <a:spcPts val="1200"/>
              </a:spcBef>
              <a:buFont typeface="Wingdings" panose="05000000000000000000" pitchFamily="2" charset="2"/>
              <a:buChar char="§"/>
            </a:pPr>
            <a:r>
              <a:rPr lang="en-US" sz="4000" dirty="0">
                <a:solidFill>
                  <a:srgbClr val="FFFFFF"/>
                </a:solidFill>
                <a:latin typeface="Segoe UI Light"/>
              </a:rPr>
              <a:t>Common use cases:</a:t>
            </a:r>
          </a:p>
          <a:p>
            <a:pPr marL="1226725" lvl="2" indent="-571500" defTabSz="914325">
              <a:spcBef>
                <a:spcPts val="1200"/>
              </a:spcBef>
              <a:buFont typeface="Wingdings" panose="05000000000000000000" pitchFamily="2" charset="2"/>
              <a:buChar char="§"/>
            </a:pPr>
            <a:r>
              <a:rPr lang="en-US" dirty="0">
                <a:solidFill>
                  <a:srgbClr val="FFFFFF"/>
                </a:solidFill>
                <a:latin typeface="Segoe UI Light"/>
              </a:rPr>
              <a:t>Searching websites, product catalogs, news items and more</a:t>
            </a:r>
          </a:p>
          <a:p>
            <a:pPr marL="1112425" lvl="2" indent="-457200" defTabSz="914325">
              <a:spcBef>
                <a:spcPts val="1200"/>
              </a:spcBef>
              <a:buFont typeface="Wingdings" panose="05000000000000000000" pitchFamily="2" charset="2"/>
              <a:buChar char="§"/>
            </a:pPr>
            <a:r>
              <a:rPr lang="en-US" dirty="0">
                <a:solidFill>
                  <a:srgbClr val="FFFFFF"/>
                </a:solidFill>
                <a:latin typeface="Segoe UI Light"/>
              </a:rPr>
              <a:t> Document management systems</a:t>
            </a:r>
          </a:p>
          <a:p>
            <a:pPr marL="1112425" lvl="2" indent="-457200" defTabSz="914325">
              <a:spcBef>
                <a:spcPts val="1200"/>
              </a:spcBef>
              <a:buFont typeface="Wingdings" panose="05000000000000000000" pitchFamily="2" charset="2"/>
              <a:buChar char="§"/>
            </a:pPr>
            <a:r>
              <a:rPr lang="en-US" dirty="0">
                <a:solidFill>
                  <a:srgbClr val="FFFFFF"/>
                </a:solidFill>
                <a:latin typeface="Segoe UI Light"/>
              </a:rPr>
              <a:t>Any applications that need to provide search capabilities over 	data stored in a SQL Database</a:t>
            </a:r>
          </a:p>
        </p:txBody>
      </p:sp>
      <p:sp>
        <p:nvSpPr>
          <p:cNvPr id="13" name="Rectangle 12"/>
          <p:cNvSpPr/>
          <p:nvPr/>
        </p:nvSpPr>
        <p:spPr>
          <a:xfrm>
            <a:off x="6495627" y="6917311"/>
            <a:ext cx="12192000" cy="1278377"/>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Title 3"/>
          <p:cNvSpPr txBox="1">
            <a:spLocks/>
          </p:cNvSpPr>
          <p:nvPr/>
        </p:nvSpPr>
        <p:spPr>
          <a:xfrm>
            <a:off x="-110071" y="0"/>
            <a:ext cx="12192000" cy="812800"/>
          </a:xfrm>
          <a:prstGeom prst="rect">
            <a:avLst/>
          </a:prstGeom>
          <a:noFill/>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FFFFFF"/>
                </a:solidFill>
              </a:rPr>
              <a:t>Full-Text Search</a:t>
            </a:r>
          </a:p>
        </p:txBody>
      </p:sp>
    </p:spTree>
    <p:extLst>
      <p:ext uri="{BB962C8B-B14F-4D97-AF65-F5344CB8AC3E}">
        <p14:creationId xmlns:p14="http://schemas.microsoft.com/office/powerpoint/2010/main" val="126303335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1443789"/>
            <a:ext cx="12191999" cy="432174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XML Indexes - improves XQuery-based query performance</a:t>
            </a:r>
          </a:p>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Primary XML Index - speed up access to elements and attributes</a:t>
            </a:r>
          </a:p>
          <a:p>
            <a:pPr marL="1680750" lvl="4" indent="-342900" defTabSz="914325">
              <a:spcBef>
                <a:spcPts val="1200"/>
              </a:spcBef>
              <a:buFont typeface="Wingdings" panose="05000000000000000000" pitchFamily="2" charset="2"/>
              <a:buChar char="§"/>
            </a:pPr>
            <a:r>
              <a:rPr lang="en-US" spc="-51" dirty="0">
                <a:solidFill>
                  <a:srgbClr val="D2D2D2"/>
                </a:solidFill>
                <a:latin typeface="Segoe UI Light"/>
              </a:rPr>
              <a:t>CREATE PRIMARY XML INDEX </a:t>
            </a:r>
            <a:r>
              <a:rPr lang="en-US" spc="-51" dirty="0" err="1">
                <a:solidFill>
                  <a:srgbClr val="D2D2D2"/>
                </a:solidFill>
                <a:latin typeface="Segoe UI Light"/>
              </a:rPr>
              <a:t>XML_Order_Items</a:t>
            </a:r>
            <a:endParaRPr lang="en-US" spc="-51" dirty="0">
              <a:solidFill>
                <a:srgbClr val="D2D2D2"/>
              </a:solidFill>
              <a:latin typeface="Segoe UI Light"/>
            </a:endParaRPr>
          </a:p>
          <a:p>
            <a:pPr marL="1680750" lvl="4" indent="-342900" defTabSz="914325">
              <a:spcBef>
                <a:spcPts val="1200"/>
              </a:spcBef>
              <a:buFont typeface="Wingdings" panose="05000000000000000000" pitchFamily="2" charset="2"/>
              <a:buChar char="§"/>
            </a:pPr>
            <a:r>
              <a:rPr lang="en-US" spc="-51" dirty="0">
                <a:solidFill>
                  <a:srgbClr val="D2D2D2"/>
                </a:solidFill>
                <a:latin typeface="Segoe UI Light"/>
              </a:rPr>
              <a:t>ON </a:t>
            </a:r>
            <a:r>
              <a:rPr lang="en-US" spc="-51" dirty="0" err="1">
                <a:solidFill>
                  <a:srgbClr val="D2D2D2"/>
                </a:solidFill>
                <a:latin typeface="Segoe UI Light"/>
              </a:rPr>
              <a:t>Sales.Order</a:t>
            </a:r>
            <a:r>
              <a:rPr lang="en-US" spc="-51" dirty="0">
                <a:solidFill>
                  <a:srgbClr val="D2D2D2"/>
                </a:solidFill>
                <a:latin typeface="Segoe UI Light"/>
              </a:rPr>
              <a:t> (Items);</a:t>
            </a:r>
          </a:p>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Secondary XML Index – help resolve specific XQuery expressions rapidly</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FFFFFF"/>
                </a:solidFill>
              </a:rPr>
              <a:t>XML Indexes</a:t>
            </a:r>
          </a:p>
        </p:txBody>
      </p:sp>
    </p:spTree>
    <p:extLst>
      <p:ext uri="{BB962C8B-B14F-4D97-AF65-F5344CB8AC3E}">
        <p14:creationId xmlns:p14="http://schemas.microsoft.com/office/powerpoint/2010/main" val="142977177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1925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Monitor common database, execution and transaction related events in near-real time </a:t>
            </a:r>
          </a:p>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Diagnose blocked or long-running queries, resource bottlenecks, poor query plans, and more</a:t>
            </a:r>
          </a:p>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Help improve capacity planning </a:t>
            </a:r>
          </a:p>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Use familiar T-SQL language</a:t>
            </a:r>
          </a:p>
          <a:p>
            <a:pPr marL="252000" lvl="1" indent="0" defTabSz="914325">
              <a:spcBef>
                <a:spcPts val="1200"/>
              </a:spcBef>
              <a:buFont typeface="Arial" pitchFamily="34" charset="0"/>
              <a:buNone/>
            </a:pPr>
            <a:endParaRPr lang="en-US" sz="4000" spc="-51" dirty="0">
              <a:solidFill>
                <a:srgbClr val="D2D2D2"/>
              </a:solidFill>
              <a:latin typeface="Segoe UI Ligh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FFFFFF"/>
                </a:solidFill>
              </a:rPr>
              <a:t>Dynamic Management Views (DMV)  </a:t>
            </a:r>
          </a:p>
        </p:txBody>
      </p:sp>
    </p:spTree>
    <p:extLst>
      <p:ext uri="{BB962C8B-B14F-4D97-AF65-F5344CB8AC3E}">
        <p14:creationId xmlns:p14="http://schemas.microsoft.com/office/powerpoint/2010/main" val="34395329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Connect from on premise and deploy your database</a:t>
            </a:r>
          </a:p>
        </p:txBody>
      </p:sp>
    </p:spTree>
    <p:extLst>
      <p:ext uri="{BB962C8B-B14F-4D97-AF65-F5344CB8AC3E}">
        <p14:creationId xmlns:p14="http://schemas.microsoft.com/office/powerpoint/2010/main" val="159233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 y="6135329"/>
            <a:ext cx="12191999" cy="722671"/>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3200" dirty="0">
                <a:solidFill>
                  <a:schemeClr val="bg1"/>
                </a:solidFill>
                <a:latin typeface="+mj-lt"/>
              </a:rPr>
              <a:t>(obviously)</a:t>
            </a:r>
          </a:p>
        </p:txBody>
      </p:sp>
      <p:sp>
        <p:nvSpPr>
          <p:cNvPr id="2" name="Title 1"/>
          <p:cNvSpPr>
            <a:spLocks noGrp="1"/>
          </p:cNvSpPr>
          <p:nvPr>
            <p:ph type="title"/>
          </p:nvPr>
        </p:nvSpPr>
        <p:spPr/>
        <p:txBody>
          <a:bodyPr/>
          <a:lstStyle/>
          <a:p>
            <a:r>
              <a:rPr lang="en-US" sz="3200" dirty="0"/>
              <a:t>Use Familiar Technologies</a:t>
            </a:r>
          </a:p>
        </p:txBody>
      </p:sp>
      <p:sp>
        <p:nvSpPr>
          <p:cNvPr id="3" name="Text Placeholder 2"/>
          <p:cNvSpPr>
            <a:spLocks noGrp="1"/>
          </p:cNvSpPr>
          <p:nvPr>
            <p:ph type="body" sz="quarter" idx="10"/>
          </p:nvPr>
        </p:nvSpPr>
        <p:spPr/>
        <p:txBody>
          <a:bodyPr/>
          <a:lstStyle/>
          <a:p>
            <a:r>
              <a:rPr lang="en-US" sz="5400" dirty="0"/>
              <a:t>Transact-SQL</a:t>
            </a:r>
          </a:p>
        </p:txBody>
      </p:sp>
    </p:spTree>
    <p:extLst>
      <p:ext uri="{BB962C8B-B14F-4D97-AF65-F5344CB8AC3E}">
        <p14:creationId xmlns:p14="http://schemas.microsoft.com/office/powerpoint/2010/main" val="64434148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a:solidFill>
                  <a:schemeClr val="bg1"/>
                </a:solidFill>
                <a:latin typeface="+mj-lt"/>
              </a:rPr>
              <a:t>.NET Framework (C#, Visual Basic, F#): ADO.NET</a:t>
            </a:r>
          </a:p>
          <a:p>
            <a:pPr marL="252000" lvl="1" indent="0" defTabSz="914325">
              <a:spcBef>
                <a:spcPts val="1200"/>
              </a:spcBef>
              <a:buNone/>
            </a:pPr>
            <a:r>
              <a:rPr lang="en-US" sz="4400" dirty="0">
                <a:solidFill>
                  <a:schemeClr val="bg1"/>
                </a:solidFill>
                <a:latin typeface="+mj-lt"/>
              </a:rPr>
              <a:t>C / C++: ODBC</a:t>
            </a:r>
          </a:p>
          <a:p>
            <a:pPr marL="252000" lvl="1" indent="0" defTabSz="914325">
              <a:spcBef>
                <a:spcPts val="1200"/>
              </a:spcBef>
              <a:buNone/>
            </a:pPr>
            <a:r>
              <a:rPr lang="en-US" sz="4400" dirty="0">
                <a:solidFill>
                  <a:schemeClr val="bg1"/>
                </a:solidFill>
                <a:latin typeface="+mj-lt"/>
              </a:rPr>
              <a:t>Java: Microsoft JDBC provider</a:t>
            </a:r>
          </a:p>
          <a:p>
            <a:pPr marL="252000" lvl="1" indent="0" defTabSz="914325">
              <a:spcBef>
                <a:spcPts val="1200"/>
              </a:spcBef>
              <a:buNone/>
            </a:pPr>
            <a:r>
              <a:rPr lang="en-US" sz="4400" dirty="0">
                <a:solidFill>
                  <a:schemeClr val="bg1"/>
                </a:solidFill>
                <a:latin typeface="+mj-lt"/>
              </a:rPr>
              <a:t>PHP: Microsoft PHP provider</a:t>
            </a:r>
          </a:p>
        </p:txBody>
      </p:sp>
      <p:sp>
        <p:nvSpPr>
          <p:cNvPr id="2" name="Title 1"/>
          <p:cNvSpPr>
            <a:spLocks noGrp="1"/>
          </p:cNvSpPr>
          <p:nvPr>
            <p:ph type="title"/>
          </p:nvPr>
        </p:nvSpPr>
        <p:spPr/>
        <p:txBody>
          <a:bodyPr/>
          <a:lstStyle/>
          <a:p>
            <a:r>
              <a:rPr lang="en-US" sz="4800" dirty="0"/>
              <a:t>Use Familiar Technologies - Languages</a:t>
            </a:r>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.NET Framework (C#, Visual Basic, F#): ADO.NET</a:t>
            </a:r>
          </a:p>
          <a:p>
            <a:pPr marL="252000" lvl="1" indent="0" defTabSz="914325">
              <a:spcBef>
                <a:spcPts val="1200"/>
              </a:spcBef>
              <a:buNone/>
            </a:pPr>
            <a:r>
              <a:rPr lang="en-US" sz="3200" dirty="0"/>
              <a:t>C / C++: ODBC</a:t>
            </a:r>
          </a:p>
          <a:p>
            <a:pPr marL="252000" lvl="1" indent="0" defTabSz="914325">
              <a:spcBef>
                <a:spcPts val="1200"/>
              </a:spcBef>
              <a:buNone/>
            </a:pPr>
            <a:r>
              <a:rPr lang="en-US" sz="3200" dirty="0"/>
              <a:t>Java: Microsoft JDBC provider</a:t>
            </a:r>
          </a:p>
          <a:p>
            <a:pPr marL="252000" lvl="1" indent="0" defTabSz="914325">
              <a:spcBef>
                <a:spcPts val="1200"/>
              </a:spcBef>
              <a:buNone/>
            </a:pPr>
            <a:r>
              <a:rPr lang="en-US" sz="3200" dirty="0"/>
              <a:t>PHP: Microsoft PHP provider</a:t>
            </a:r>
          </a:p>
          <a:p>
            <a:endParaRPr lang="en-US" sz="3200" dirty="0"/>
          </a:p>
        </p:txBody>
      </p:sp>
    </p:spTree>
    <p:extLst>
      <p:ext uri="{BB962C8B-B14F-4D97-AF65-F5344CB8AC3E}">
        <p14:creationId xmlns:p14="http://schemas.microsoft.com/office/powerpoint/2010/main" val="221271288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 Familiar Technologies - Frameworks</a:t>
            </a:r>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OData</a:t>
            </a:r>
          </a:p>
          <a:p>
            <a:pPr marL="252000" lvl="1" indent="0" defTabSz="914325">
              <a:spcBef>
                <a:spcPts val="1200"/>
              </a:spcBef>
              <a:buNone/>
            </a:pPr>
            <a:r>
              <a:rPr lang="en-US" sz="3200" dirty="0"/>
              <a:t>Entity Framework</a:t>
            </a:r>
          </a:p>
          <a:p>
            <a:pPr marL="252000" lvl="1" indent="0" defTabSz="914325">
              <a:spcBef>
                <a:spcPts val="1200"/>
              </a:spcBef>
              <a:buNone/>
            </a:pPr>
            <a:r>
              <a:rPr lang="en-US" sz="3200" dirty="0"/>
              <a:t>WCF Data Services</a:t>
            </a:r>
          </a:p>
          <a:p>
            <a:pPr marL="252000" lvl="1" indent="0" defTabSz="914325">
              <a:spcBef>
                <a:spcPts val="1200"/>
              </a:spcBef>
              <a:buNone/>
            </a:pPr>
            <a:r>
              <a:rPr lang="en-US" sz="3200" dirty="0"/>
              <a:t>NHibernate (etc.)</a:t>
            </a:r>
          </a:p>
        </p:txBody>
      </p:sp>
    </p:spTree>
    <p:extLst>
      <p:ext uri="{BB962C8B-B14F-4D97-AF65-F5344CB8AC3E}">
        <p14:creationId xmlns:p14="http://schemas.microsoft.com/office/powerpoint/2010/main" val="384477488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 Familiar Technologies - Tools</a:t>
            </a:r>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SQL Server Management Studio (&gt;=2008 R2)</a:t>
            </a:r>
          </a:p>
          <a:p>
            <a:pPr marL="252000" lvl="1" indent="0" defTabSz="914325">
              <a:spcBef>
                <a:spcPts val="1200"/>
              </a:spcBef>
              <a:buNone/>
            </a:pPr>
            <a:r>
              <a:rPr lang="en-US" sz="3200" dirty="0"/>
              <a:t>SQL Server command-line utilities (SQLCMD, BCP)</a:t>
            </a:r>
          </a:p>
          <a:p>
            <a:pPr marL="252000" lvl="1" indent="0" defTabSz="914325">
              <a:spcBef>
                <a:spcPts val="1200"/>
              </a:spcBef>
              <a:buNone/>
            </a:pPr>
            <a:r>
              <a:rPr lang="en-US" sz="3200" dirty="0"/>
              <a:t>Visual Studio IDE for database development</a:t>
            </a:r>
          </a:p>
        </p:txBody>
      </p:sp>
    </p:spTree>
    <p:extLst>
      <p:ext uri="{BB962C8B-B14F-4D97-AF65-F5344CB8AC3E}">
        <p14:creationId xmlns:p14="http://schemas.microsoft.com/office/powerpoint/2010/main" val="385037706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Unsupported SQL Server Features</a:t>
            </a:r>
            <a:br>
              <a:rPr lang="en-US" sz="3600" dirty="0"/>
            </a:br>
            <a:endParaRPr lang="en-US" sz="3600" dirty="0"/>
          </a:p>
        </p:txBody>
      </p:sp>
      <p:sp>
        <p:nvSpPr>
          <p:cNvPr id="3" name="Content Placeholder 2"/>
          <p:cNvSpPr>
            <a:spLocks noGrp="1"/>
          </p:cNvSpPr>
          <p:nvPr>
            <p:ph sz="quarter" idx="10"/>
          </p:nvPr>
        </p:nvSpPr>
        <p:spPr/>
        <p:txBody>
          <a:bodyPr/>
          <a:lstStyle/>
          <a:p>
            <a:pPr marL="823500" lvl="1" indent="-571500" defTabSz="914325">
              <a:spcBef>
                <a:spcPts val="1200"/>
              </a:spcBef>
            </a:pPr>
            <a:r>
              <a:rPr lang="en-US" sz="3600" dirty="0"/>
              <a:t>Use command, distributed transactions, distributed views</a:t>
            </a:r>
          </a:p>
          <a:p>
            <a:pPr marL="823500" lvl="1" indent="-571500" defTabSz="914325">
              <a:spcBef>
                <a:spcPts val="1200"/>
              </a:spcBef>
            </a:pPr>
            <a:r>
              <a:rPr lang="en-US" sz="3600" dirty="0"/>
              <a:t>Service Broker</a:t>
            </a:r>
          </a:p>
          <a:p>
            <a:pPr marL="823500" lvl="1" indent="-571500" defTabSz="914325">
              <a:spcBef>
                <a:spcPts val="1200"/>
              </a:spcBef>
            </a:pPr>
            <a:r>
              <a:rPr lang="en-US" sz="3600" dirty="0"/>
              <a:t>SQL Agent</a:t>
            </a:r>
          </a:p>
          <a:p>
            <a:pPr marL="823500" lvl="1" indent="-571500" defTabSz="914325">
              <a:spcBef>
                <a:spcPts val="1200"/>
              </a:spcBef>
            </a:pPr>
            <a:r>
              <a:rPr lang="en-US" sz="3600" dirty="0"/>
              <a:t>SQL Profiler</a:t>
            </a:r>
          </a:p>
          <a:p>
            <a:pPr marL="823500" lvl="1" indent="-571500" defTabSz="914325">
              <a:spcBef>
                <a:spcPts val="1200"/>
              </a:spcBef>
            </a:pPr>
            <a:r>
              <a:rPr lang="en-US" sz="3600" dirty="0"/>
              <a:t>Native Encryption</a:t>
            </a:r>
          </a:p>
        </p:txBody>
      </p:sp>
    </p:spTree>
    <p:extLst>
      <p:ext uri="{BB962C8B-B14F-4D97-AF65-F5344CB8AC3E}">
        <p14:creationId xmlns:p14="http://schemas.microsoft.com/office/powerpoint/2010/main" val="351436728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8072313" y="2208992"/>
            <a:ext cx="1549840" cy="1908524"/>
          </a:xfrm>
          <a:prstGeom prst="rect">
            <a:avLst/>
          </a:prstGeom>
          <a:solidFill>
            <a:srgbClr val="0F4329"/>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60" name="Rectangle 59"/>
          <p:cNvSpPr/>
          <p:nvPr/>
        </p:nvSpPr>
        <p:spPr bwMode="auto">
          <a:xfrm>
            <a:off x="8072313"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80" name="Rectangle 79"/>
          <p:cNvSpPr/>
          <p:nvPr/>
        </p:nvSpPr>
        <p:spPr bwMode="auto">
          <a:xfrm>
            <a:off x="6478175" y="4168401"/>
            <a:ext cx="1549840" cy="518916"/>
          </a:xfrm>
          <a:prstGeom prst="rect">
            <a:avLst/>
          </a:prstGeom>
          <a:solidFill>
            <a:schemeClr val="accent6">
              <a:lumMod val="75000"/>
            </a:schemeClr>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28" name="Rectangle 27"/>
          <p:cNvSpPr/>
          <p:nvPr/>
        </p:nvSpPr>
        <p:spPr bwMode="auto">
          <a:xfrm>
            <a:off x="6478175"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pPr>
            <a:r>
              <a:rPr lang="en-US" kern="0" dirty="0" err="1">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6478175"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81" name="Rectangle 80"/>
          <p:cNvSpPr/>
          <p:nvPr/>
        </p:nvSpPr>
        <p:spPr bwMode="auto">
          <a:xfrm>
            <a:off x="8072313" y="0"/>
            <a:ext cx="1549840" cy="6858000"/>
          </a:xfrm>
          <a:prstGeom prst="rect">
            <a:avLst/>
          </a:prstGeom>
          <a:solidFill>
            <a:srgbClr val="008272">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8" tIns="60944" rIns="121888" bIns="60944" numCol="1" rtlCol="0" anchor="ctr" anchorCtr="0" compatLnSpc="1">
            <a:prstTxWarp prst="textNoShape">
              <a:avLst/>
            </a:prstTxWarp>
          </a:bodyPr>
          <a:lstStyle/>
          <a:p>
            <a:pPr algn="ctr" defTabSz="1218535" fontAlgn="base">
              <a:spcBef>
                <a:spcPct val="0"/>
              </a:spcBef>
              <a:spcAft>
                <a:spcPct val="0"/>
              </a:spcAft>
            </a:pPr>
            <a:endParaRPr lang="en-US" sz="2700">
              <a:gradFill>
                <a:gsLst>
                  <a:gs pos="0">
                    <a:srgbClr val="FFFFFF"/>
                  </a:gs>
                  <a:gs pos="100000">
                    <a:srgbClr val="FFFFFF"/>
                  </a:gs>
                </a:gsLst>
                <a:lin ang="5400000" scaled="0"/>
              </a:gradFill>
            </a:endParaRPr>
          </a:p>
        </p:txBody>
      </p:sp>
      <p:sp>
        <p:nvSpPr>
          <p:cNvPr id="64" name="Rectangle 63"/>
          <p:cNvSpPr/>
          <p:nvPr/>
        </p:nvSpPr>
        <p:spPr bwMode="auto">
          <a:xfrm>
            <a:off x="3291425" y="4168401"/>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121877" tIns="0" rIns="0" bIns="0" numCol="1" rtlCol="0" anchor="ctr" anchorCtr="1" compatLnSpc="1">
            <a:prstTxWarp prst="textNoShape">
              <a:avLst/>
            </a:prstTxWarp>
          </a:bodyPr>
          <a:lstStyle/>
          <a:p>
            <a:pPr algn="ctr" defTabSz="914209">
              <a:buSzPct val="90000"/>
              <a:defRPr/>
            </a:pPr>
            <a:r>
              <a:rPr lang="en-US" kern="0" dirty="0">
                <a:gradFill>
                  <a:gsLst>
                    <a:gs pos="85000">
                      <a:srgbClr val="FFFFFF"/>
                    </a:gs>
                    <a:gs pos="0">
                      <a:srgbClr val="FFFFFF"/>
                    </a:gs>
                  </a:gsLst>
                  <a:lin ang="5400000" scaled="0"/>
                </a:gradFill>
              </a:rPr>
              <a:t>Physical</a:t>
            </a:r>
          </a:p>
        </p:txBody>
      </p:sp>
      <p:sp>
        <p:nvSpPr>
          <p:cNvPr id="65" name="Rectangle 64"/>
          <p:cNvSpPr/>
          <p:nvPr/>
        </p:nvSpPr>
        <p:spPr bwMode="auto">
          <a:xfrm>
            <a:off x="3289904"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76" name="Rectangle 75"/>
          <p:cNvSpPr/>
          <p:nvPr/>
        </p:nvSpPr>
        <p:spPr bwMode="auto">
          <a:xfrm>
            <a:off x="4885561" y="4168399"/>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914209">
              <a:lnSpc>
                <a:spcPct val="90000"/>
              </a:lnSpc>
              <a:buSzPct val="90000"/>
              <a:defRPr/>
            </a:pPr>
            <a:r>
              <a:rPr lang="en-US" kern="0" dirty="0">
                <a:gradFill>
                  <a:gsLst>
                    <a:gs pos="85000">
                      <a:srgbClr val="FFFFFF"/>
                    </a:gs>
                    <a:gs pos="0">
                      <a:srgbClr val="FFFFFF"/>
                    </a:gs>
                  </a:gsLst>
                  <a:lin ang="5400000" scaled="0"/>
                </a:gradFill>
              </a:rPr>
              <a:t>Virtual</a:t>
            </a:r>
          </a:p>
        </p:txBody>
      </p:sp>
      <p:sp>
        <p:nvSpPr>
          <p:cNvPr id="77" name="Rectangle 76"/>
          <p:cNvSpPr/>
          <p:nvPr/>
        </p:nvSpPr>
        <p:spPr bwMode="auto">
          <a:xfrm>
            <a:off x="4884040"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31" name="Freeform 6"/>
          <p:cNvSpPr>
            <a:spLocks noChangeAspect="1" noEditPoints="1"/>
          </p:cNvSpPr>
          <p:nvPr/>
        </p:nvSpPr>
        <p:spPr bwMode="auto">
          <a:xfrm>
            <a:off x="3727238" y="2719473"/>
            <a:ext cx="675171" cy="887563"/>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33" name="Freeform 17"/>
          <p:cNvSpPr>
            <a:spLocks noEditPoints="1"/>
          </p:cNvSpPr>
          <p:nvPr/>
        </p:nvSpPr>
        <p:spPr bwMode="auto">
          <a:xfrm>
            <a:off x="5225441" y="2725867"/>
            <a:ext cx="867039" cy="874773"/>
          </a:xfrm>
          <a:custGeom>
            <a:avLst/>
            <a:gdLst>
              <a:gd name="T0" fmla="*/ 57 w 293"/>
              <a:gd name="T1" fmla="*/ 195 h 296"/>
              <a:gd name="T2" fmla="*/ 112 w 293"/>
              <a:gd name="T3" fmla="*/ 187 h 296"/>
              <a:gd name="T4" fmla="*/ 229 w 293"/>
              <a:gd name="T5" fmla="*/ 213 h 296"/>
              <a:gd name="T6" fmla="*/ 44 w 293"/>
              <a:gd name="T7" fmla="*/ 120 h 296"/>
              <a:gd name="T8" fmla="*/ 61 w 293"/>
              <a:gd name="T9" fmla="*/ 101 h 296"/>
              <a:gd name="T10" fmla="*/ 44 w 293"/>
              <a:gd name="T11" fmla="*/ 217 h 296"/>
              <a:gd name="T12" fmla="*/ 52 w 293"/>
              <a:gd name="T13" fmla="*/ 236 h 296"/>
              <a:gd name="T14" fmla="*/ 183 w 293"/>
              <a:gd name="T15" fmla="*/ 236 h 296"/>
              <a:gd name="T16" fmla="*/ 223 w 293"/>
              <a:gd name="T17" fmla="*/ 244 h 296"/>
              <a:gd name="T18" fmla="*/ 229 w 293"/>
              <a:gd name="T19" fmla="*/ 179 h 296"/>
              <a:gd name="T20" fmla="*/ 223 w 293"/>
              <a:gd name="T21" fmla="*/ 143 h 296"/>
              <a:gd name="T22" fmla="*/ 32 w 293"/>
              <a:gd name="T23" fmla="*/ 139 h 296"/>
              <a:gd name="T24" fmla="*/ 56 w 293"/>
              <a:gd name="T25" fmla="*/ 142 h 296"/>
              <a:gd name="T26" fmla="*/ 179 w 293"/>
              <a:gd name="T27" fmla="*/ 150 h 296"/>
              <a:gd name="T28" fmla="*/ 57 w 293"/>
              <a:gd name="T29" fmla="*/ 60 h 296"/>
              <a:gd name="T30" fmla="*/ 112 w 293"/>
              <a:gd name="T31" fmla="*/ 52 h 296"/>
              <a:gd name="T32" fmla="*/ 261 w 293"/>
              <a:gd name="T33" fmla="*/ 194 h 296"/>
              <a:gd name="T34" fmla="*/ 277 w 293"/>
              <a:gd name="T35" fmla="*/ 147 h 296"/>
              <a:gd name="T36" fmla="*/ 246 w 293"/>
              <a:gd name="T37" fmla="*/ 279 h 296"/>
              <a:gd name="T38" fmla="*/ 261 w 293"/>
              <a:gd name="T39" fmla="*/ 254 h 296"/>
              <a:gd name="T40" fmla="*/ 223 w 293"/>
              <a:gd name="T41" fmla="*/ 87 h 296"/>
              <a:gd name="T42" fmla="*/ 253 w 293"/>
              <a:gd name="T43" fmla="*/ 254 h 296"/>
              <a:gd name="T44" fmla="*/ 79 w 293"/>
              <a:gd name="T45" fmla="*/ 272 h 296"/>
              <a:gd name="T46" fmla="*/ 43 w 293"/>
              <a:gd name="T47" fmla="*/ 23 h 296"/>
              <a:gd name="T48" fmla="*/ 226 w 293"/>
              <a:gd name="T49" fmla="*/ 109 h 296"/>
              <a:gd name="T50" fmla="*/ 4 w 293"/>
              <a:gd name="T51" fmla="*/ 96 h 296"/>
              <a:gd name="T52" fmla="*/ 61 w 293"/>
              <a:gd name="T53" fmla="*/ 4 h 296"/>
              <a:gd name="T54" fmla="*/ 4 w 293"/>
              <a:gd name="T55" fmla="*/ 24 h 296"/>
              <a:gd name="T56" fmla="*/ 69 w 293"/>
              <a:gd name="T57" fmla="*/ 0 h 296"/>
              <a:gd name="T58" fmla="*/ 0 w 293"/>
              <a:gd name="T59" fmla="*/ 56 h 296"/>
              <a:gd name="T60" fmla="*/ 4 w 293"/>
              <a:gd name="T61" fmla="*/ 42 h 296"/>
              <a:gd name="T62" fmla="*/ 4 w 293"/>
              <a:gd name="T63" fmla="*/ 72 h 296"/>
              <a:gd name="T64" fmla="*/ 109 w 293"/>
              <a:gd name="T65" fmla="*/ 0 h 296"/>
              <a:gd name="T66" fmla="*/ 259 w 293"/>
              <a:gd name="T67" fmla="*/ 61 h 296"/>
              <a:gd name="T68" fmla="*/ 274 w 293"/>
              <a:gd name="T69" fmla="*/ 89 h 296"/>
              <a:gd name="T70" fmla="*/ 243 w 293"/>
              <a:gd name="T71" fmla="*/ 33 h 296"/>
              <a:gd name="T72" fmla="*/ 205 w 293"/>
              <a:gd name="T73" fmla="*/ 4 h 296"/>
              <a:gd name="T74" fmla="*/ 172 w 293"/>
              <a:gd name="T75" fmla="*/ 0 h 296"/>
              <a:gd name="T76" fmla="*/ 210 w 293"/>
              <a:gd name="T77" fmla="*/ 11 h 296"/>
              <a:gd name="T78" fmla="*/ 291 w 293"/>
              <a:gd name="T79" fmla="*/ 142 h 296"/>
              <a:gd name="T80" fmla="*/ 234 w 293"/>
              <a:gd name="T81" fmla="*/ 292 h 296"/>
              <a:gd name="T82" fmla="*/ 218 w 293"/>
              <a:gd name="T83" fmla="*/ 292 h 296"/>
              <a:gd name="T84" fmla="*/ 171 w 293"/>
              <a:gd name="T85" fmla="*/ 292 h 296"/>
              <a:gd name="T86" fmla="*/ 203 w 293"/>
              <a:gd name="T87" fmla="*/ 292 h 296"/>
              <a:gd name="T88" fmla="*/ 281 w 293"/>
              <a:gd name="T89" fmla="*/ 284 h 296"/>
              <a:gd name="T90" fmla="*/ 293 w 293"/>
              <a:gd name="T91" fmla="*/ 175 h 296"/>
              <a:gd name="T92" fmla="*/ 282 w 293"/>
              <a:gd name="T93" fmla="*/ 120 h 296"/>
              <a:gd name="T94" fmla="*/ 283 w 293"/>
              <a:gd name="T95" fmla="*/ 276 h 296"/>
              <a:gd name="T96" fmla="*/ 288 w 293"/>
              <a:gd name="T97" fmla="*/ 262 h 296"/>
              <a:gd name="T98" fmla="*/ 289 w 293"/>
              <a:gd name="T99" fmla="*/ 246 h 296"/>
              <a:gd name="T100" fmla="*/ 4 w 293"/>
              <a:gd name="T101" fmla="*/ 215 h 296"/>
              <a:gd name="T102" fmla="*/ 4 w 293"/>
              <a:gd name="T103" fmla="*/ 247 h 296"/>
              <a:gd name="T104" fmla="*/ 4 w 293"/>
              <a:gd name="T105" fmla="*/ 183 h 296"/>
              <a:gd name="T106" fmla="*/ 4 w 293"/>
              <a:gd name="T107" fmla="*/ 104 h 296"/>
              <a:gd name="T108" fmla="*/ 4 w 293"/>
              <a:gd name="T109" fmla="*/ 151 h 296"/>
              <a:gd name="T110" fmla="*/ 51 w 293"/>
              <a:gd name="T111" fmla="*/ 296 h 296"/>
              <a:gd name="T112" fmla="*/ 67 w 293"/>
              <a:gd name="T113" fmla="*/ 296 h 296"/>
              <a:gd name="T114" fmla="*/ 20 w 293"/>
              <a:gd name="T115" fmla="*/ 290 h 296"/>
              <a:gd name="T116" fmla="*/ 43 w 293"/>
              <a:gd name="T117" fmla="*/ 29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3" h="296">
                <a:moveTo>
                  <a:pt x="187" y="172"/>
                </a:moveTo>
                <a:cubicBezTo>
                  <a:pt x="44" y="172"/>
                  <a:pt x="44" y="172"/>
                  <a:pt x="44" y="172"/>
                </a:cubicBezTo>
                <a:cubicBezTo>
                  <a:pt x="38" y="172"/>
                  <a:pt x="32" y="178"/>
                  <a:pt x="32" y="184"/>
                </a:cubicBezTo>
                <a:cubicBezTo>
                  <a:pt x="32" y="198"/>
                  <a:pt x="32" y="198"/>
                  <a:pt x="32" y="198"/>
                </a:cubicBezTo>
                <a:cubicBezTo>
                  <a:pt x="32" y="205"/>
                  <a:pt x="38" y="210"/>
                  <a:pt x="44" y="210"/>
                </a:cubicBezTo>
                <a:cubicBezTo>
                  <a:pt x="187" y="210"/>
                  <a:pt x="187" y="210"/>
                  <a:pt x="187" y="210"/>
                </a:cubicBezTo>
                <a:cubicBezTo>
                  <a:pt x="194" y="210"/>
                  <a:pt x="199" y="205"/>
                  <a:pt x="199" y="198"/>
                </a:cubicBezTo>
                <a:cubicBezTo>
                  <a:pt x="199" y="184"/>
                  <a:pt x="199" y="184"/>
                  <a:pt x="199" y="184"/>
                </a:cubicBezTo>
                <a:cubicBezTo>
                  <a:pt x="199" y="178"/>
                  <a:pt x="194" y="172"/>
                  <a:pt x="187" y="172"/>
                </a:cubicBezTo>
                <a:close/>
                <a:moveTo>
                  <a:pt x="57" y="195"/>
                </a:moveTo>
                <a:cubicBezTo>
                  <a:pt x="56" y="195"/>
                  <a:pt x="56" y="195"/>
                  <a:pt x="56" y="195"/>
                </a:cubicBezTo>
                <a:cubicBezTo>
                  <a:pt x="54" y="195"/>
                  <a:pt x="52" y="193"/>
                  <a:pt x="52" y="191"/>
                </a:cubicBezTo>
                <a:cubicBezTo>
                  <a:pt x="52" y="189"/>
                  <a:pt x="54" y="187"/>
                  <a:pt x="56" y="187"/>
                </a:cubicBezTo>
                <a:cubicBezTo>
                  <a:pt x="57" y="187"/>
                  <a:pt x="57" y="187"/>
                  <a:pt x="57" y="187"/>
                </a:cubicBezTo>
                <a:cubicBezTo>
                  <a:pt x="59" y="187"/>
                  <a:pt x="61" y="189"/>
                  <a:pt x="61" y="191"/>
                </a:cubicBezTo>
                <a:cubicBezTo>
                  <a:pt x="61" y="193"/>
                  <a:pt x="59" y="195"/>
                  <a:pt x="57" y="195"/>
                </a:cubicBezTo>
                <a:close/>
                <a:moveTo>
                  <a:pt x="179" y="195"/>
                </a:moveTo>
                <a:cubicBezTo>
                  <a:pt x="112" y="195"/>
                  <a:pt x="112" y="195"/>
                  <a:pt x="112" y="195"/>
                </a:cubicBezTo>
                <a:cubicBezTo>
                  <a:pt x="110" y="195"/>
                  <a:pt x="108" y="193"/>
                  <a:pt x="108" y="191"/>
                </a:cubicBezTo>
                <a:cubicBezTo>
                  <a:pt x="108" y="189"/>
                  <a:pt x="110" y="187"/>
                  <a:pt x="112" y="187"/>
                </a:cubicBezTo>
                <a:cubicBezTo>
                  <a:pt x="179" y="187"/>
                  <a:pt x="179" y="187"/>
                  <a:pt x="179" y="187"/>
                </a:cubicBezTo>
                <a:cubicBezTo>
                  <a:pt x="181" y="187"/>
                  <a:pt x="183" y="189"/>
                  <a:pt x="183" y="191"/>
                </a:cubicBezTo>
                <a:cubicBezTo>
                  <a:pt x="183" y="193"/>
                  <a:pt x="181" y="195"/>
                  <a:pt x="179" y="195"/>
                </a:cubicBezTo>
                <a:close/>
                <a:moveTo>
                  <a:pt x="241" y="218"/>
                </a:moveTo>
                <a:cubicBezTo>
                  <a:pt x="241" y="208"/>
                  <a:pt x="241" y="208"/>
                  <a:pt x="241" y="208"/>
                </a:cubicBezTo>
                <a:cubicBezTo>
                  <a:pt x="241" y="203"/>
                  <a:pt x="237" y="199"/>
                  <a:pt x="232" y="199"/>
                </a:cubicBezTo>
                <a:cubicBezTo>
                  <a:pt x="223" y="199"/>
                  <a:pt x="223" y="199"/>
                  <a:pt x="223" y="199"/>
                </a:cubicBezTo>
                <a:cubicBezTo>
                  <a:pt x="223" y="210"/>
                  <a:pt x="223" y="210"/>
                  <a:pt x="223" y="210"/>
                </a:cubicBezTo>
                <a:cubicBezTo>
                  <a:pt x="226" y="210"/>
                  <a:pt x="226" y="210"/>
                  <a:pt x="226" y="210"/>
                </a:cubicBezTo>
                <a:cubicBezTo>
                  <a:pt x="228" y="210"/>
                  <a:pt x="229" y="212"/>
                  <a:pt x="229" y="213"/>
                </a:cubicBezTo>
                <a:cubicBezTo>
                  <a:pt x="229" y="215"/>
                  <a:pt x="228" y="216"/>
                  <a:pt x="226" y="216"/>
                </a:cubicBezTo>
                <a:cubicBezTo>
                  <a:pt x="223" y="216"/>
                  <a:pt x="223" y="216"/>
                  <a:pt x="223" y="216"/>
                </a:cubicBezTo>
                <a:cubicBezTo>
                  <a:pt x="223" y="227"/>
                  <a:pt x="223" y="227"/>
                  <a:pt x="223" y="227"/>
                </a:cubicBezTo>
                <a:cubicBezTo>
                  <a:pt x="232" y="227"/>
                  <a:pt x="232" y="227"/>
                  <a:pt x="232" y="227"/>
                </a:cubicBezTo>
                <a:cubicBezTo>
                  <a:pt x="237" y="227"/>
                  <a:pt x="241" y="223"/>
                  <a:pt x="241" y="218"/>
                </a:cubicBezTo>
                <a:close/>
                <a:moveTo>
                  <a:pt x="187" y="82"/>
                </a:moveTo>
                <a:cubicBezTo>
                  <a:pt x="44" y="82"/>
                  <a:pt x="44" y="82"/>
                  <a:pt x="44" y="82"/>
                </a:cubicBezTo>
                <a:cubicBezTo>
                  <a:pt x="38" y="82"/>
                  <a:pt x="32" y="88"/>
                  <a:pt x="32" y="94"/>
                </a:cubicBezTo>
                <a:cubicBezTo>
                  <a:pt x="32" y="108"/>
                  <a:pt x="32" y="108"/>
                  <a:pt x="32" y="108"/>
                </a:cubicBezTo>
                <a:cubicBezTo>
                  <a:pt x="32" y="115"/>
                  <a:pt x="38" y="120"/>
                  <a:pt x="44" y="120"/>
                </a:cubicBezTo>
                <a:cubicBezTo>
                  <a:pt x="187" y="120"/>
                  <a:pt x="187" y="120"/>
                  <a:pt x="187" y="120"/>
                </a:cubicBezTo>
                <a:cubicBezTo>
                  <a:pt x="194" y="120"/>
                  <a:pt x="199" y="115"/>
                  <a:pt x="199" y="108"/>
                </a:cubicBezTo>
                <a:cubicBezTo>
                  <a:pt x="199" y="94"/>
                  <a:pt x="199" y="94"/>
                  <a:pt x="199" y="94"/>
                </a:cubicBezTo>
                <a:cubicBezTo>
                  <a:pt x="199" y="88"/>
                  <a:pt x="194" y="82"/>
                  <a:pt x="187" y="82"/>
                </a:cubicBezTo>
                <a:close/>
                <a:moveTo>
                  <a:pt x="57" y="105"/>
                </a:moveTo>
                <a:cubicBezTo>
                  <a:pt x="56" y="105"/>
                  <a:pt x="56" y="105"/>
                  <a:pt x="56" y="105"/>
                </a:cubicBezTo>
                <a:cubicBezTo>
                  <a:pt x="54" y="105"/>
                  <a:pt x="52" y="103"/>
                  <a:pt x="52" y="101"/>
                </a:cubicBezTo>
                <a:cubicBezTo>
                  <a:pt x="52" y="99"/>
                  <a:pt x="54" y="97"/>
                  <a:pt x="56" y="97"/>
                </a:cubicBezTo>
                <a:cubicBezTo>
                  <a:pt x="57" y="97"/>
                  <a:pt x="57" y="97"/>
                  <a:pt x="57" y="97"/>
                </a:cubicBezTo>
                <a:cubicBezTo>
                  <a:pt x="59" y="97"/>
                  <a:pt x="61" y="99"/>
                  <a:pt x="61" y="101"/>
                </a:cubicBezTo>
                <a:cubicBezTo>
                  <a:pt x="61" y="103"/>
                  <a:pt x="59" y="105"/>
                  <a:pt x="57" y="105"/>
                </a:cubicBezTo>
                <a:close/>
                <a:moveTo>
                  <a:pt x="179" y="105"/>
                </a:moveTo>
                <a:cubicBezTo>
                  <a:pt x="112" y="105"/>
                  <a:pt x="112" y="105"/>
                  <a:pt x="112" y="105"/>
                </a:cubicBezTo>
                <a:cubicBezTo>
                  <a:pt x="110" y="105"/>
                  <a:pt x="108" y="103"/>
                  <a:pt x="108" y="101"/>
                </a:cubicBezTo>
                <a:cubicBezTo>
                  <a:pt x="108" y="99"/>
                  <a:pt x="110" y="97"/>
                  <a:pt x="112" y="97"/>
                </a:cubicBezTo>
                <a:cubicBezTo>
                  <a:pt x="179" y="97"/>
                  <a:pt x="179" y="97"/>
                  <a:pt x="179" y="97"/>
                </a:cubicBezTo>
                <a:cubicBezTo>
                  <a:pt x="181" y="97"/>
                  <a:pt x="183" y="99"/>
                  <a:pt x="183" y="101"/>
                </a:cubicBezTo>
                <a:cubicBezTo>
                  <a:pt x="183" y="103"/>
                  <a:pt x="181" y="105"/>
                  <a:pt x="179" y="105"/>
                </a:cubicBezTo>
                <a:close/>
                <a:moveTo>
                  <a:pt x="187" y="217"/>
                </a:moveTo>
                <a:cubicBezTo>
                  <a:pt x="44" y="217"/>
                  <a:pt x="44" y="217"/>
                  <a:pt x="44" y="217"/>
                </a:cubicBezTo>
                <a:cubicBezTo>
                  <a:pt x="38" y="217"/>
                  <a:pt x="32" y="223"/>
                  <a:pt x="32" y="229"/>
                </a:cubicBezTo>
                <a:cubicBezTo>
                  <a:pt x="32" y="243"/>
                  <a:pt x="32" y="243"/>
                  <a:pt x="32" y="243"/>
                </a:cubicBezTo>
                <a:cubicBezTo>
                  <a:pt x="32" y="250"/>
                  <a:pt x="38" y="255"/>
                  <a:pt x="44" y="255"/>
                </a:cubicBezTo>
                <a:cubicBezTo>
                  <a:pt x="187" y="255"/>
                  <a:pt x="187" y="255"/>
                  <a:pt x="187" y="255"/>
                </a:cubicBezTo>
                <a:cubicBezTo>
                  <a:pt x="194" y="255"/>
                  <a:pt x="199" y="250"/>
                  <a:pt x="199" y="243"/>
                </a:cubicBezTo>
                <a:cubicBezTo>
                  <a:pt x="199" y="229"/>
                  <a:pt x="199" y="229"/>
                  <a:pt x="199" y="229"/>
                </a:cubicBezTo>
                <a:cubicBezTo>
                  <a:pt x="199" y="223"/>
                  <a:pt x="194" y="217"/>
                  <a:pt x="187" y="217"/>
                </a:cubicBezTo>
                <a:close/>
                <a:moveTo>
                  <a:pt x="57" y="240"/>
                </a:moveTo>
                <a:cubicBezTo>
                  <a:pt x="56" y="240"/>
                  <a:pt x="56" y="240"/>
                  <a:pt x="56" y="240"/>
                </a:cubicBezTo>
                <a:cubicBezTo>
                  <a:pt x="54" y="240"/>
                  <a:pt x="52" y="238"/>
                  <a:pt x="52" y="236"/>
                </a:cubicBezTo>
                <a:cubicBezTo>
                  <a:pt x="52" y="234"/>
                  <a:pt x="54" y="232"/>
                  <a:pt x="56" y="232"/>
                </a:cubicBezTo>
                <a:cubicBezTo>
                  <a:pt x="57" y="232"/>
                  <a:pt x="57" y="232"/>
                  <a:pt x="57" y="232"/>
                </a:cubicBezTo>
                <a:cubicBezTo>
                  <a:pt x="59" y="232"/>
                  <a:pt x="61" y="234"/>
                  <a:pt x="61" y="236"/>
                </a:cubicBezTo>
                <a:cubicBezTo>
                  <a:pt x="61" y="238"/>
                  <a:pt x="59" y="240"/>
                  <a:pt x="57" y="240"/>
                </a:cubicBezTo>
                <a:close/>
                <a:moveTo>
                  <a:pt x="179" y="240"/>
                </a:moveTo>
                <a:cubicBezTo>
                  <a:pt x="112" y="240"/>
                  <a:pt x="112" y="240"/>
                  <a:pt x="112" y="240"/>
                </a:cubicBezTo>
                <a:cubicBezTo>
                  <a:pt x="110" y="240"/>
                  <a:pt x="108" y="238"/>
                  <a:pt x="108" y="236"/>
                </a:cubicBezTo>
                <a:cubicBezTo>
                  <a:pt x="108" y="234"/>
                  <a:pt x="110" y="232"/>
                  <a:pt x="112" y="232"/>
                </a:cubicBezTo>
                <a:cubicBezTo>
                  <a:pt x="179" y="232"/>
                  <a:pt x="179" y="232"/>
                  <a:pt x="179" y="232"/>
                </a:cubicBezTo>
                <a:cubicBezTo>
                  <a:pt x="181" y="232"/>
                  <a:pt x="183" y="234"/>
                  <a:pt x="183" y="236"/>
                </a:cubicBezTo>
                <a:cubicBezTo>
                  <a:pt x="183" y="238"/>
                  <a:pt x="181" y="240"/>
                  <a:pt x="179" y="240"/>
                </a:cubicBezTo>
                <a:close/>
                <a:moveTo>
                  <a:pt x="226" y="250"/>
                </a:moveTo>
                <a:cubicBezTo>
                  <a:pt x="223" y="250"/>
                  <a:pt x="223" y="250"/>
                  <a:pt x="223" y="250"/>
                </a:cubicBezTo>
                <a:cubicBezTo>
                  <a:pt x="222" y="254"/>
                  <a:pt x="221" y="258"/>
                  <a:pt x="219" y="261"/>
                </a:cubicBezTo>
                <a:cubicBezTo>
                  <a:pt x="232" y="261"/>
                  <a:pt x="232" y="261"/>
                  <a:pt x="232" y="261"/>
                </a:cubicBezTo>
                <a:cubicBezTo>
                  <a:pt x="237" y="261"/>
                  <a:pt x="241" y="257"/>
                  <a:pt x="241" y="252"/>
                </a:cubicBezTo>
                <a:cubicBezTo>
                  <a:pt x="241" y="242"/>
                  <a:pt x="241" y="242"/>
                  <a:pt x="241" y="242"/>
                </a:cubicBezTo>
                <a:cubicBezTo>
                  <a:pt x="241" y="237"/>
                  <a:pt x="237" y="233"/>
                  <a:pt x="232" y="233"/>
                </a:cubicBezTo>
                <a:cubicBezTo>
                  <a:pt x="223" y="233"/>
                  <a:pt x="223" y="233"/>
                  <a:pt x="223" y="233"/>
                </a:cubicBezTo>
                <a:cubicBezTo>
                  <a:pt x="223" y="244"/>
                  <a:pt x="223" y="244"/>
                  <a:pt x="223" y="244"/>
                </a:cubicBezTo>
                <a:cubicBezTo>
                  <a:pt x="226" y="244"/>
                  <a:pt x="226" y="244"/>
                  <a:pt x="226" y="244"/>
                </a:cubicBezTo>
                <a:cubicBezTo>
                  <a:pt x="228" y="244"/>
                  <a:pt x="229" y="245"/>
                  <a:pt x="229" y="247"/>
                </a:cubicBezTo>
                <a:cubicBezTo>
                  <a:pt x="229" y="249"/>
                  <a:pt x="228" y="250"/>
                  <a:pt x="226" y="250"/>
                </a:cubicBezTo>
                <a:close/>
                <a:moveTo>
                  <a:pt x="241" y="185"/>
                </a:moveTo>
                <a:cubicBezTo>
                  <a:pt x="241" y="174"/>
                  <a:pt x="241" y="174"/>
                  <a:pt x="241" y="174"/>
                </a:cubicBezTo>
                <a:cubicBezTo>
                  <a:pt x="241" y="169"/>
                  <a:pt x="237" y="165"/>
                  <a:pt x="232" y="165"/>
                </a:cubicBezTo>
                <a:cubicBezTo>
                  <a:pt x="223" y="165"/>
                  <a:pt x="223" y="165"/>
                  <a:pt x="223" y="165"/>
                </a:cubicBezTo>
                <a:cubicBezTo>
                  <a:pt x="223" y="176"/>
                  <a:pt x="223" y="176"/>
                  <a:pt x="223" y="176"/>
                </a:cubicBezTo>
                <a:cubicBezTo>
                  <a:pt x="226" y="176"/>
                  <a:pt x="226" y="176"/>
                  <a:pt x="226" y="176"/>
                </a:cubicBezTo>
                <a:cubicBezTo>
                  <a:pt x="228" y="176"/>
                  <a:pt x="229" y="178"/>
                  <a:pt x="229" y="179"/>
                </a:cubicBezTo>
                <a:cubicBezTo>
                  <a:pt x="229" y="181"/>
                  <a:pt x="228" y="182"/>
                  <a:pt x="226" y="182"/>
                </a:cubicBezTo>
                <a:cubicBezTo>
                  <a:pt x="223" y="182"/>
                  <a:pt x="223" y="182"/>
                  <a:pt x="223" y="182"/>
                </a:cubicBezTo>
                <a:cubicBezTo>
                  <a:pt x="223" y="194"/>
                  <a:pt x="223" y="194"/>
                  <a:pt x="223" y="194"/>
                </a:cubicBezTo>
                <a:cubicBezTo>
                  <a:pt x="232" y="194"/>
                  <a:pt x="232" y="194"/>
                  <a:pt x="232" y="194"/>
                </a:cubicBezTo>
                <a:cubicBezTo>
                  <a:pt x="237" y="194"/>
                  <a:pt x="241" y="190"/>
                  <a:pt x="241" y="185"/>
                </a:cubicBezTo>
                <a:close/>
                <a:moveTo>
                  <a:pt x="241" y="151"/>
                </a:moveTo>
                <a:cubicBezTo>
                  <a:pt x="241" y="141"/>
                  <a:pt x="241" y="141"/>
                  <a:pt x="241" y="141"/>
                </a:cubicBezTo>
                <a:cubicBezTo>
                  <a:pt x="241" y="136"/>
                  <a:pt x="237" y="132"/>
                  <a:pt x="232" y="132"/>
                </a:cubicBezTo>
                <a:cubicBezTo>
                  <a:pt x="223" y="132"/>
                  <a:pt x="223" y="132"/>
                  <a:pt x="223" y="132"/>
                </a:cubicBezTo>
                <a:cubicBezTo>
                  <a:pt x="223" y="143"/>
                  <a:pt x="223" y="143"/>
                  <a:pt x="223" y="143"/>
                </a:cubicBezTo>
                <a:cubicBezTo>
                  <a:pt x="226" y="143"/>
                  <a:pt x="226" y="143"/>
                  <a:pt x="226" y="143"/>
                </a:cubicBezTo>
                <a:cubicBezTo>
                  <a:pt x="228" y="143"/>
                  <a:pt x="229" y="144"/>
                  <a:pt x="229" y="146"/>
                </a:cubicBezTo>
                <a:cubicBezTo>
                  <a:pt x="229" y="147"/>
                  <a:pt x="228" y="149"/>
                  <a:pt x="226" y="149"/>
                </a:cubicBezTo>
                <a:cubicBezTo>
                  <a:pt x="223" y="149"/>
                  <a:pt x="223" y="149"/>
                  <a:pt x="223" y="149"/>
                </a:cubicBezTo>
                <a:cubicBezTo>
                  <a:pt x="223" y="160"/>
                  <a:pt x="223" y="160"/>
                  <a:pt x="223" y="160"/>
                </a:cubicBezTo>
                <a:cubicBezTo>
                  <a:pt x="232" y="160"/>
                  <a:pt x="232" y="160"/>
                  <a:pt x="232" y="160"/>
                </a:cubicBezTo>
                <a:cubicBezTo>
                  <a:pt x="237" y="160"/>
                  <a:pt x="241" y="156"/>
                  <a:pt x="241" y="151"/>
                </a:cubicBezTo>
                <a:close/>
                <a:moveTo>
                  <a:pt x="187" y="127"/>
                </a:moveTo>
                <a:cubicBezTo>
                  <a:pt x="44" y="127"/>
                  <a:pt x="44" y="127"/>
                  <a:pt x="44" y="127"/>
                </a:cubicBezTo>
                <a:cubicBezTo>
                  <a:pt x="38" y="127"/>
                  <a:pt x="32" y="133"/>
                  <a:pt x="32" y="139"/>
                </a:cubicBezTo>
                <a:cubicBezTo>
                  <a:pt x="32" y="153"/>
                  <a:pt x="32" y="153"/>
                  <a:pt x="32" y="153"/>
                </a:cubicBezTo>
                <a:cubicBezTo>
                  <a:pt x="32" y="160"/>
                  <a:pt x="38" y="165"/>
                  <a:pt x="44" y="165"/>
                </a:cubicBezTo>
                <a:cubicBezTo>
                  <a:pt x="187" y="165"/>
                  <a:pt x="187" y="165"/>
                  <a:pt x="187" y="165"/>
                </a:cubicBezTo>
                <a:cubicBezTo>
                  <a:pt x="194" y="165"/>
                  <a:pt x="199" y="160"/>
                  <a:pt x="199" y="153"/>
                </a:cubicBezTo>
                <a:cubicBezTo>
                  <a:pt x="199" y="139"/>
                  <a:pt x="199" y="139"/>
                  <a:pt x="199" y="139"/>
                </a:cubicBezTo>
                <a:cubicBezTo>
                  <a:pt x="199" y="133"/>
                  <a:pt x="194" y="127"/>
                  <a:pt x="187" y="127"/>
                </a:cubicBezTo>
                <a:close/>
                <a:moveTo>
                  <a:pt x="57" y="150"/>
                </a:moveTo>
                <a:cubicBezTo>
                  <a:pt x="56" y="150"/>
                  <a:pt x="56" y="150"/>
                  <a:pt x="56" y="150"/>
                </a:cubicBezTo>
                <a:cubicBezTo>
                  <a:pt x="54" y="150"/>
                  <a:pt x="52" y="148"/>
                  <a:pt x="52" y="146"/>
                </a:cubicBezTo>
                <a:cubicBezTo>
                  <a:pt x="52" y="144"/>
                  <a:pt x="54" y="142"/>
                  <a:pt x="56" y="142"/>
                </a:cubicBezTo>
                <a:cubicBezTo>
                  <a:pt x="57" y="142"/>
                  <a:pt x="57" y="142"/>
                  <a:pt x="57" y="142"/>
                </a:cubicBezTo>
                <a:cubicBezTo>
                  <a:pt x="59" y="142"/>
                  <a:pt x="61" y="144"/>
                  <a:pt x="61" y="146"/>
                </a:cubicBezTo>
                <a:cubicBezTo>
                  <a:pt x="61" y="148"/>
                  <a:pt x="59" y="150"/>
                  <a:pt x="57" y="150"/>
                </a:cubicBezTo>
                <a:close/>
                <a:moveTo>
                  <a:pt x="179" y="150"/>
                </a:moveTo>
                <a:cubicBezTo>
                  <a:pt x="112" y="150"/>
                  <a:pt x="112" y="150"/>
                  <a:pt x="112" y="150"/>
                </a:cubicBezTo>
                <a:cubicBezTo>
                  <a:pt x="110" y="150"/>
                  <a:pt x="108" y="148"/>
                  <a:pt x="108" y="146"/>
                </a:cubicBezTo>
                <a:cubicBezTo>
                  <a:pt x="108" y="144"/>
                  <a:pt x="110" y="142"/>
                  <a:pt x="112" y="142"/>
                </a:cubicBezTo>
                <a:cubicBezTo>
                  <a:pt x="179" y="142"/>
                  <a:pt x="179" y="142"/>
                  <a:pt x="179" y="142"/>
                </a:cubicBezTo>
                <a:cubicBezTo>
                  <a:pt x="181" y="142"/>
                  <a:pt x="183" y="144"/>
                  <a:pt x="183" y="146"/>
                </a:cubicBezTo>
                <a:cubicBezTo>
                  <a:pt x="183" y="148"/>
                  <a:pt x="181" y="150"/>
                  <a:pt x="179" y="150"/>
                </a:cubicBezTo>
                <a:close/>
                <a:moveTo>
                  <a:pt x="187" y="37"/>
                </a:moveTo>
                <a:cubicBezTo>
                  <a:pt x="44" y="37"/>
                  <a:pt x="44" y="37"/>
                  <a:pt x="44" y="37"/>
                </a:cubicBezTo>
                <a:cubicBezTo>
                  <a:pt x="38" y="37"/>
                  <a:pt x="32" y="43"/>
                  <a:pt x="32" y="49"/>
                </a:cubicBezTo>
                <a:cubicBezTo>
                  <a:pt x="32" y="63"/>
                  <a:pt x="32" y="63"/>
                  <a:pt x="32" y="63"/>
                </a:cubicBezTo>
                <a:cubicBezTo>
                  <a:pt x="32" y="70"/>
                  <a:pt x="38" y="75"/>
                  <a:pt x="44" y="75"/>
                </a:cubicBezTo>
                <a:cubicBezTo>
                  <a:pt x="187" y="75"/>
                  <a:pt x="187" y="75"/>
                  <a:pt x="187" y="75"/>
                </a:cubicBezTo>
                <a:cubicBezTo>
                  <a:pt x="194" y="75"/>
                  <a:pt x="199" y="70"/>
                  <a:pt x="199" y="63"/>
                </a:cubicBezTo>
                <a:cubicBezTo>
                  <a:pt x="199" y="49"/>
                  <a:pt x="199" y="49"/>
                  <a:pt x="199" y="49"/>
                </a:cubicBezTo>
                <a:cubicBezTo>
                  <a:pt x="199" y="43"/>
                  <a:pt x="194" y="37"/>
                  <a:pt x="187" y="37"/>
                </a:cubicBezTo>
                <a:close/>
                <a:moveTo>
                  <a:pt x="57" y="60"/>
                </a:moveTo>
                <a:cubicBezTo>
                  <a:pt x="56" y="60"/>
                  <a:pt x="56" y="60"/>
                  <a:pt x="56" y="60"/>
                </a:cubicBezTo>
                <a:cubicBezTo>
                  <a:pt x="54" y="60"/>
                  <a:pt x="52" y="58"/>
                  <a:pt x="52" y="56"/>
                </a:cubicBezTo>
                <a:cubicBezTo>
                  <a:pt x="52" y="54"/>
                  <a:pt x="54" y="52"/>
                  <a:pt x="56" y="52"/>
                </a:cubicBezTo>
                <a:cubicBezTo>
                  <a:pt x="57" y="52"/>
                  <a:pt x="57" y="52"/>
                  <a:pt x="57" y="52"/>
                </a:cubicBezTo>
                <a:cubicBezTo>
                  <a:pt x="59" y="52"/>
                  <a:pt x="61" y="54"/>
                  <a:pt x="61" y="56"/>
                </a:cubicBezTo>
                <a:cubicBezTo>
                  <a:pt x="61" y="58"/>
                  <a:pt x="59" y="60"/>
                  <a:pt x="57" y="60"/>
                </a:cubicBezTo>
                <a:close/>
                <a:moveTo>
                  <a:pt x="179" y="60"/>
                </a:moveTo>
                <a:cubicBezTo>
                  <a:pt x="112" y="60"/>
                  <a:pt x="112" y="60"/>
                  <a:pt x="112" y="60"/>
                </a:cubicBezTo>
                <a:cubicBezTo>
                  <a:pt x="110" y="60"/>
                  <a:pt x="108" y="58"/>
                  <a:pt x="108" y="56"/>
                </a:cubicBezTo>
                <a:cubicBezTo>
                  <a:pt x="108" y="54"/>
                  <a:pt x="110" y="52"/>
                  <a:pt x="112" y="52"/>
                </a:cubicBezTo>
                <a:cubicBezTo>
                  <a:pt x="179" y="52"/>
                  <a:pt x="179" y="52"/>
                  <a:pt x="179" y="52"/>
                </a:cubicBezTo>
                <a:cubicBezTo>
                  <a:pt x="181" y="52"/>
                  <a:pt x="183" y="54"/>
                  <a:pt x="183" y="56"/>
                </a:cubicBezTo>
                <a:cubicBezTo>
                  <a:pt x="183" y="58"/>
                  <a:pt x="181" y="60"/>
                  <a:pt x="179" y="60"/>
                </a:cubicBezTo>
                <a:close/>
                <a:moveTo>
                  <a:pt x="268" y="175"/>
                </a:moveTo>
                <a:cubicBezTo>
                  <a:pt x="268" y="172"/>
                  <a:pt x="265" y="169"/>
                  <a:pt x="261" y="169"/>
                </a:cubicBezTo>
                <a:cubicBezTo>
                  <a:pt x="261" y="190"/>
                  <a:pt x="261" y="190"/>
                  <a:pt x="261" y="190"/>
                </a:cubicBezTo>
                <a:cubicBezTo>
                  <a:pt x="265" y="189"/>
                  <a:pt x="268" y="187"/>
                  <a:pt x="268" y="183"/>
                </a:cubicBezTo>
                <a:lnTo>
                  <a:pt x="268" y="175"/>
                </a:lnTo>
                <a:close/>
                <a:moveTo>
                  <a:pt x="268" y="201"/>
                </a:moveTo>
                <a:cubicBezTo>
                  <a:pt x="268" y="197"/>
                  <a:pt x="265" y="194"/>
                  <a:pt x="261" y="194"/>
                </a:cubicBezTo>
                <a:cubicBezTo>
                  <a:pt x="261" y="215"/>
                  <a:pt x="261" y="215"/>
                  <a:pt x="261" y="215"/>
                </a:cubicBezTo>
                <a:cubicBezTo>
                  <a:pt x="265" y="215"/>
                  <a:pt x="268" y="212"/>
                  <a:pt x="268" y="208"/>
                </a:cubicBezTo>
                <a:lnTo>
                  <a:pt x="268" y="201"/>
                </a:lnTo>
                <a:close/>
                <a:moveTo>
                  <a:pt x="268" y="150"/>
                </a:moveTo>
                <a:cubicBezTo>
                  <a:pt x="268" y="146"/>
                  <a:pt x="265" y="143"/>
                  <a:pt x="261" y="143"/>
                </a:cubicBezTo>
                <a:cubicBezTo>
                  <a:pt x="261" y="164"/>
                  <a:pt x="261" y="164"/>
                  <a:pt x="261" y="164"/>
                </a:cubicBezTo>
                <a:cubicBezTo>
                  <a:pt x="265" y="164"/>
                  <a:pt x="268" y="161"/>
                  <a:pt x="268" y="158"/>
                </a:cubicBezTo>
                <a:lnTo>
                  <a:pt x="268" y="150"/>
                </a:lnTo>
                <a:close/>
                <a:moveTo>
                  <a:pt x="277" y="260"/>
                </a:moveTo>
                <a:cubicBezTo>
                  <a:pt x="277" y="147"/>
                  <a:pt x="277" y="147"/>
                  <a:pt x="277" y="147"/>
                </a:cubicBezTo>
                <a:cubicBezTo>
                  <a:pt x="277" y="139"/>
                  <a:pt x="270" y="132"/>
                  <a:pt x="261" y="132"/>
                </a:cubicBezTo>
                <a:cubicBezTo>
                  <a:pt x="261" y="132"/>
                  <a:pt x="261" y="132"/>
                  <a:pt x="261" y="132"/>
                </a:cubicBezTo>
                <a:cubicBezTo>
                  <a:pt x="261" y="135"/>
                  <a:pt x="261" y="135"/>
                  <a:pt x="261" y="135"/>
                </a:cubicBezTo>
                <a:cubicBezTo>
                  <a:pt x="261" y="135"/>
                  <a:pt x="261" y="135"/>
                  <a:pt x="261" y="135"/>
                </a:cubicBezTo>
                <a:cubicBezTo>
                  <a:pt x="268" y="135"/>
                  <a:pt x="273" y="141"/>
                  <a:pt x="273" y="147"/>
                </a:cubicBezTo>
                <a:cubicBezTo>
                  <a:pt x="273" y="260"/>
                  <a:pt x="273" y="260"/>
                  <a:pt x="273" y="260"/>
                </a:cubicBezTo>
                <a:cubicBezTo>
                  <a:pt x="273" y="267"/>
                  <a:pt x="268" y="272"/>
                  <a:pt x="261" y="272"/>
                </a:cubicBezTo>
                <a:cubicBezTo>
                  <a:pt x="254" y="272"/>
                  <a:pt x="254" y="272"/>
                  <a:pt x="254" y="272"/>
                </a:cubicBezTo>
                <a:cubicBezTo>
                  <a:pt x="252" y="275"/>
                  <a:pt x="249" y="277"/>
                  <a:pt x="246" y="279"/>
                </a:cubicBezTo>
                <a:cubicBezTo>
                  <a:pt x="246" y="279"/>
                  <a:pt x="246" y="279"/>
                  <a:pt x="246" y="279"/>
                </a:cubicBezTo>
                <a:cubicBezTo>
                  <a:pt x="264" y="279"/>
                  <a:pt x="264" y="279"/>
                  <a:pt x="264" y="279"/>
                </a:cubicBezTo>
                <a:cubicBezTo>
                  <a:pt x="267" y="274"/>
                  <a:pt x="267" y="274"/>
                  <a:pt x="267" y="274"/>
                </a:cubicBezTo>
                <a:cubicBezTo>
                  <a:pt x="273" y="272"/>
                  <a:pt x="277" y="267"/>
                  <a:pt x="277" y="260"/>
                </a:cubicBezTo>
                <a:close/>
                <a:moveTo>
                  <a:pt x="268" y="226"/>
                </a:moveTo>
                <a:cubicBezTo>
                  <a:pt x="268" y="222"/>
                  <a:pt x="265" y="219"/>
                  <a:pt x="261" y="219"/>
                </a:cubicBezTo>
                <a:cubicBezTo>
                  <a:pt x="261" y="240"/>
                  <a:pt x="261" y="240"/>
                  <a:pt x="261" y="240"/>
                </a:cubicBezTo>
                <a:cubicBezTo>
                  <a:pt x="265" y="240"/>
                  <a:pt x="268" y="237"/>
                  <a:pt x="268" y="234"/>
                </a:cubicBezTo>
                <a:lnTo>
                  <a:pt x="268" y="226"/>
                </a:lnTo>
                <a:close/>
                <a:moveTo>
                  <a:pt x="261" y="245"/>
                </a:moveTo>
                <a:cubicBezTo>
                  <a:pt x="261" y="254"/>
                  <a:pt x="261" y="254"/>
                  <a:pt x="261" y="254"/>
                </a:cubicBezTo>
                <a:cubicBezTo>
                  <a:pt x="261" y="258"/>
                  <a:pt x="260" y="262"/>
                  <a:pt x="259" y="266"/>
                </a:cubicBezTo>
                <a:cubicBezTo>
                  <a:pt x="261" y="266"/>
                  <a:pt x="261" y="266"/>
                  <a:pt x="261" y="266"/>
                </a:cubicBezTo>
                <a:cubicBezTo>
                  <a:pt x="265" y="266"/>
                  <a:pt x="268" y="263"/>
                  <a:pt x="268" y="259"/>
                </a:cubicBezTo>
                <a:cubicBezTo>
                  <a:pt x="268" y="251"/>
                  <a:pt x="268" y="251"/>
                  <a:pt x="268" y="251"/>
                </a:cubicBezTo>
                <a:cubicBezTo>
                  <a:pt x="268" y="248"/>
                  <a:pt x="265" y="245"/>
                  <a:pt x="261" y="245"/>
                </a:cubicBezTo>
                <a:close/>
                <a:moveTo>
                  <a:pt x="253" y="254"/>
                </a:moveTo>
                <a:cubicBezTo>
                  <a:pt x="253" y="103"/>
                  <a:pt x="253" y="103"/>
                  <a:pt x="253" y="103"/>
                </a:cubicBezTo>
                <a:cubicBezTo>
                  <a:pt x="253" y="92"/>
                  <a:pt x="244" y="83"/>
                  <a:pt x="233" y="83"/>
                </a:cubicBezTo>
                <a:cubicBezTo>
                  <a:pt x="223" y="83"/>
                  <a:pt x="223" y="83"/>
                  <a:pt x="223" y="83"/>
                </a:cubicBezTo>
                <a:cubicBezTo>
                  <a:pt x="223" y="87"/>
                  <a:pt x="223" y="87"/>
                  <a:pt x="223" y="87"/>
                </a:cubicBezTo>
                <a:cubicBezTo>
                  <a:pt x="233" y="87"/>
                  <a:pt x="233" y="87"/>
                  <a:pt x="233" y="87"/>
                </a:cubicBezTo>
                <a:cubicBezTo>
                  <a:pt x="242" y="87"/>
                  <a:pt x="249" y="94"/>
                  <a:pt x="249" y="103"/>
                </a:cubicBezTo>
                <a:cubicBezTo>
                  <a:pt x="249" y="254"/>
                  <a:pt x="249" y="254"/>
                  <a:pt x="249" y="254"/>
                </a:cubicBezTo>
                <a:cubicBezTo>
                  <a:pt x="249" y="262"/>
                  <a:pt x="242" y="269"/>
                  <a:pt x="233" y="269"/>
                </a:cubicBezTo>
                <a:cubicBezTo>
                  <a:pt x="213" y="269"/>
                  <a:pt x="213" y="269"/>
                  <a:pt x="213" y="269"/>
                </a:cubicBezTo>
                <a:cubicBezTo>
                  <a:pt x="211" y="271"/>
                  <a:pt x="209" y="273"/>
                  <a:pt x="207" y="275"/>
                </a:cubicBezTo>
                <a:cubicBezTo>
                  <a:pt x="209" y="279"/>
                  <a:pt x="209" y="279"/>
                  <a:pt x="209" y="279"/>
                </a:cubicBezTo>
                <a:cubicBezTo>
                  <a:pt x="237" y="279"/>
                  <a:pt x="237" y="279"/>
                  <a:pt x="237" y="279"/>
                </a:cubicBezTo>
                <a:cubicBezTo>
                  <a:pt x="240" y="273"/>
                  <a:pt x="240" y="273"/>
                  <a:pt x="240" y="273"/>
                </a:cubicBezTo>
                <a:cubicBezTo>
                  <a:pt x="248" y="270"/>
                  <a:pt x="253" y="262"/>
                  <a:pt x="253" y="254"/>
                </a:cubicBezTo>
                <a:close/>
                <a:moveTo>
                  <a:pt x="215" y="245"/>
                </a:moveTo>
                <a:cubicBezTo>
                  <a:pt x="215" y="44"/>
                  <a:pt x="215" y="44"/>
                  <a:pt x="215" y="44"/>
                </a:cubicBezTo>
                <a:cubicBezTo>
                  <a:pt x="215" y="29"/>
                  <a:pt x="203" y="17"/>
                  <a:pt x="188" y="17"/>
                </a:cubicBezTo>
                <a:cubicBezTo>
                  <a:pt x="43" y="17"/>
                  <a:pt x="43" y="17"/>
                  <a:pt x="43" y="17"/>
                </a:cubicBezTo>
                <a:cubicBezTo>
                  <a:pt x="28" y="17"/>
                  <a:pt x="16" y="29"/>
                  <a:pt x="16" y="44"/>
                </a:cubicBezTo>
                <a:cubicBezTo>
                  <a:pt x="16" y="245"/>
                  <a:pt x="16" y="245"/>
                  <a:pt x="16" y="245"/>
                </a:cubicBezTo>
                <a:cubicBezTo>
                  <a:pt x="16" y="257"/>
                  <a:pt x="24" y="266"/>
                  <a:pt x="34" y="270"/>
                </a:cubicBezTo>
                <a:cubicBezTo>
                  <a:pt x="38" y="279"/>
                  <a:pt x="38" y="279"/>
                  <a:pt x="38" y="279"/>
                </a:cubicBezTo>
                <a:cubicBezTo>
                  <a:pt x="75" y="279"/>
                  <a:pt x="75" y="279"/>
                  <a:pt x="75" y="279"/>
                </a:cubicBezTo>
                <a:cubicBezTo>
                  <a:pt x="79" y="272"/>
                  <a:pt x="79" y="272"/>
                  <a:pt x="79" y="272"/>
                </a:cubicBezTo>
                <a:cubicBezTo>
                  <a:pt x="153" y="272"/>
                  <a:pt x="153" y="272"/>
                  <a:pt x="153" y="272"/>
                </a:cubicBezTo>
                <a:cubicBezTo>
                  <a:pt x="156" y="279"/>
                  <a:pt x="156" y="279"/>
                  <a:pt x="156" y="279"/>
                </a:cubicBezTo>
                <a:cubicBezTo>
                  <a:pt x="193" y="279"/>
                  <a:pt x="193" y="279"/>
                  <a:pt x="193" y="279"/>
                </a:cubicBezTo>
                <a:cubicBezTo>
                  <a:pt x="198" y="270"/>
                  <a:pt x="198" y="270"/>
                  <a:pt x="198" y="270"/>
                </a:cubicBezTo>
                <a:cubicBezTo>
                  <a:pt x="208" y="266"/>
                  <a:pt x="215" y="257"/>
                  <a:pt x="215" y="245"/>
                </a:cubicBezTo>
                <a:close/>
                <a:moveTo>
                  <a:pt x="188" y="266"/>
                </a:moveTo>
                <a:cubicBezTo>
                  <a:pt x="43" y="266"/>
                  <a:pt x="43" y="266"/>
                  <a:pt x="43" y="266"/>
                </a:cubicBezTo>
                <a:cubicBezTo>
                  <a:pt x="32" y="266"/>
                  <a:pt x="22" y="257"/>
                  <a:pt x="22" y="245"/>
                </a:cubicBezTo>
                <a:cubicBezTo>
                  <a:pt x="22" y="44"/>
                  <a:pt x="22" y="44"/>
                  <a:pt x="22" y="44"/>
                </a:cubicBezTo>
                <a:cubicBezTo>
                  <a:pt x="22" y="32"/>
                  <a:pt x="32" y="23"/>
                  <a:pt x="43" y="23"/>
                </a:cubicBezTo>
                <a:cubicBezTo>
                  <a:pt x="188" y="23"/>
                  <a:pt x="188" y="23"/>
                  <a:pt x="188" y="23"/>
                </a:cubicBezTo>
                <a:cubicBezTo>
                  <a:pt x="200" y="23"/>
                  <a:pt x="209" y="32"/>
                  <a:pt x="209" y="44"/>
                </a:cubicBezTo>
                <a:cubicBezTo>
                  <a:pt x="209" y="245"/>
                  <a:pt x="209" y="245"/>
                  <a:pt x="209" y="245"/>
                </a:cubicBezTo>
                <a:cubicBezTo>
                  <a:pt x="209" y="257"/>
                  <a:pt x="200" y="266"/>
                  <a:pt x="188" y="266"/>
                </a:cubicBezTo>
                <a:close/>
                <a:moveTo>
                  <a:pt x="241" y="117"/>
                </a:moveTo>
                <a:cubicBezTo>
                  <a:pt x="241" y="107"/>
                  <a:pt x="241" y="107"/>
                  <a:pt x="241" y="107"/>
                </a:cubicBezTo>
                <a:cubicBezTo>
                  <a:pt x="241" y="102"/>
                  <a:pt x="237" y="98"/>
                  <a:pt x="232" y="98"/>
                </a:cubicBezTo>
                <a:cubicBezTo>
                  <a:pt x="223" y="98"/>
                  <a:pt x="223" y="98"/>
                  <a:pt x="223" y="98"/>
                </a:cubicBezTo>
                <a:cubicBezTo>
                  <a:pt x="223" y="109"/>
                  <a:pt x="223" y="109"/>
                  <a:pt x="223" y="109"/>
                </a:cubicBezTo>
                <a:cubicBezTo>
                  <a:pt x="226" y="109"/>
                  <a:pt x="226" y="109"/>
                  <a:pt x="226" y="109"/>
                </a:cubicBezTo>
                <a:cubicBezTo>
                  <a:pt x="228" y="109"/>
                  <a:pt x="229" y="110"/>
                  <a:pt x="229" y="112"/>
                </a:cubicBezTo>
                <a:cubicBezTo>
                  <a:pt x="229" y="114"/>
                  <a:pt x="228" y="115"/>
                  <a:pt x="226" y="115"/>
                </a:cubicBezTo>
                <a:cubicBezTo>
                  <a:pt x="223" y="115"/>
                  <a:pt x="223" y="115"/>
                  <a:pt x="223" y="115"/>
                </a:cubicBezTo>
                <a:cubicBezTo>
                  <a:pt x="223" y="126"/>
                  <a:pt x="223" y="126"/>
                  <a:pt x="223" y="126"/>
                </a:cubicBezTo>
                <a:cubicBezTo>
                  <a:pt x="232" y="126"/>
                  <a:pt x="232" y="126"/>
                  <a:pt x="232" y="126"/>
                </a:cubicBezTo>
                <a:cubicBezTo>
                  <a:pt x="237" y="126"/>
                  <a:pt x="241" y="122"/>
                  <a:pt x="241" y="117"/>
                </a:cubicBezTo>
                <a:close/>
                <a:moveTo>
                  <a:pt x="4" y="88"/>
                </a:moveTo>
                <a:cubicBezTo>
                  <a:pt x="0" y="88"/>
                  <a:pt x="0" y="88"/>
                  <a:pt x="0" y="88"/>
                </a:cubicBezTo>
                <a:cubicBezTo>
                  <a:pt x="0" y="96"/>
                  <a:pt x="0" y="96"/>
                  <a:pt x="0" y="96"/>
                </a:cubicBezTo>
                <a:cubicBezTo>
                  <a:pt x="4" y="96"/>
                  <a:pt x="4" y="96"/>
                  <a:pt x="4" y="96"/>
                </a:cubicBezTo>
                <a:lnTo>
                  <a:pt x="4" y="88"/>
                </a:lnTo>
                <a:close/>
                <a:moveTo>
                  <a:pt x="125" y="0"/>
                </a:moveTo>
                <a:cubicBezTo>
                  <a:pt x="117" y="0"/>
                  <a:pt x="117" y="0"/>
                  <a:pt x="117" y="0"/>
                </a:cubicBezTo>
                <a:cubicBezTo>
                  <a:pt x="117" y="4"/>
                  <a:pt x="117" y="4"/>
                  <a:pt x="117" y="4"/>
                </a:cubicBezTo>
                <a:cubicBezTo>
                  <a:pt x="125" y="4"/>
                  <a:pt x="125" y="4"/>
                  <a:pt x="125" y="4"/>
                </a:cubicBezTo>
                <a:lnTo>
                  <a:pt x="125" y="0"/>
                </a:lnTo>
                <a:close/>
                <a:moveTo>
                  <a:pt x="61" y="0"/>
                </a:moveTo>
                <a:cubicBezTo>
                  <a:pt x="53" y="0"/>
                  <a:pt x="53" y="0"/>
                  <a:pt x="53" y="0"/>
                </a:cubicBezTo>
                <a:cubicBezTo>
                  <a:pt x="53" y="4"/>
                  <a:pt x="53" y="4"/>
                  <a:pt x="53" y="4"/>
                </a:cubicBezTo>
                <a:cubicBezTo>
                  <a:pt x="61" y="4"/>
                  <a:pt x="61" y="4"/>
                  <a:pt x="61" y="4"/>
                </a:cubicBezTo>
                <a:lnTo>
                  <a:pt x="61" y="0"/>
                </a:lnTo>
                <a:close/>
                <a:moveTo>
                  <a:pt x="42" y="4"/>
                </a:moveTo>
                <a:cubicBezTo>
                  <a:pt x="45" y="4"/>
                  <a:pt x="45" y="4"/>
                  <a:pt x="45" y="4"/>
                </a:cubicBezTo>
                <a:cubicBezTo>
                  <a:pt x="45" y="0"/>
                  <a:pt x="45" y="0"/>
                  <a:pt x="45" y="0"/>
                </a:cubicBezTo>
                <a:cubicBezTo>
                  <a:pt x="42" y="0"/>
                  <a:pt x="42" y="0"/>
                  <a:pt x="42" y="0"/>
                </a:cubicBezTo>
                <a:cubicBezTo>
                  <a:pt x="40" y="0"/>
                  <a:pt x="39" y="0"/>
                  <a:pt x="37" y="1"/>
                </a:cubicBezTo>
                <a:cubicBezTo>
                  <a:pt x="37" y="5"/>
                  <a:pt x="37" y="5"/>
                  <a:pt x="37" y="5"/>
                </a:cubicBezTo>
                <a:cubicBezTo>
                  <a:pt x="39" y="4"/>
                  <a:pt x="40" y="4"/>
                  <a:pt x="42" y="4"/>
                </a:cubicBezTo>
                <a:close/>
                <a:moveTo>
                  <a:pt x="8" y="25"/>
                </a:moveTo>
                <a:cubicBezTo>
                  <a:pt x="4" y="24"/>
                  <a:pt x="4" y="24"/>
                  <a:pt x="4" y="24"/>
                </a:cubicBezTo>
                <a:cubicBezTo>
                  <a:pt x="3" y="26"/>
                  <a:pt x="2" y="29"/>
                  <a:pt x="1" y="32"/>
                </a:cubicBezTo>
                <a:cubicBezTo>
                  <a:pt x="5" y="33"/>
                  <a:pt x="5" y="33"/>
                  <a:pt x="5" y="33"/>
                </a:cubicBezTo>
                <a:cubicBezTo>
                  <a:pt x="6" y="30"/>
                  <a:pt x="7" y="28"/>
                  <a:pt x="8" y="25"/>
                </a:cubicBezTo>
                <a:close/>
                <a:moveTo>
                  <a:pt x="93" y="0"/>
                </a:moveTo>
                <a:cubicBezTo>
                  <a:pt x="85" y="0"/>
                  <a:pt x="85" y="0"/>
                  <a:pt x="85" y="0"/>
                </a:cubicBezTo>
                <a:cubicBezTo>
                  <a:pt x="85" y="4"/>
                  <a:pt x="85" y="4"/>
                  <a:pt x="85" y="4"/>
                </a:cubicBezTo>
                <a:cubicBezTo>
                  <a:pt x="93" y="4"/>
                  <a:pt x="93" y="4"/>
                  <a:pt x="93" y="4"/>
                </a:cubicBezTo>
                <a:lnTo>
                  <a:pt x="93" y="0"/>
                </a:lnTo>
                <a:close/>
                <a:moveTo>
                  <a:pt x="77" y="0"/>
                </a:moveTo>
                <a:cubicBezTo>
                  <a:pt x="69" y="0"/>
                  <a:pt x="69" y="0"/>
                  <a:pt x="69" y="0"/>
                </a:cubicBezTo>
                <a:cubicBezTo>
                  <a:pt x="69" y="4"/>
                  <a:pt x="69" y="4"/>
                  <a:pt x="69" y="4"/>
                </a:cubicBezTo>
                <a:cubicBezTo>
                  <a:pt x="77" y="4"/>
                  <a:pt x="77" y="4"/>
                  <a:pt x="77" y="4"/>
                </a:cubicBezTo>
                <a:lnTo>
                  <a:pt x="77" y="0"/>
                </a:lnTo>
                <a:close/>
                <a:moveTo>
                  <a:pt x="141" y="0"/>
                </a:moveTo>
                <a:cubicBezTo>
                  <a:pt x="133" y="0"/>
                  <a:pt x="133" y="0"/>
                  <a:pt x="133" y="0"/>
                </a:cubicBezTo>
                <a:cubicBezTo>
                  <a:pt x="133" y="4"/>
                  <a:pt x="133" y="4"/>
                  <a:pt x="133" y="4"/>
                </a:cubicBezTo>
                <a:cubicBezTo>
                  <a:pt x="141" y="4"/>
                  <a:pt x="141" y="4"/>
                  <a:pt x="141" y="4"/>
                </a:cubicBezTo>
                <a:lnTo>
                  <a:pt x="141" y="0"/>
                </a:lnTo>
                <a:close/>
                <a:moveTo>
                  <a:pt x="4" y="56"/>
                </a:moveTo>
                <a:cubicBezTo>
                  <a:pt x="0" y="56"/>
                  <a:pt x="0" y="56"/>
                  <a:pt x="0" y="56"/>
                </a:cubicBezTo>
                <a:cubicBezTo>
                  <a:pt x="0" y="64"/>
                  <a:pt x="0" y="64"/>
                  <a:pt x="0" y="64"/>
                </a:cubicBezTo>
                <a:cubicBezTo>
                  <a:pt x="4" y="64"/>
                  <a:pt x="4" y="64"/>
                  <a:pt x="4" y="64"/>
                </a:cubicBezTo>
                <a:lnTo>
                  <a:pt x="4" y="56"/>
                </a:lnTo>
                <a:close/>
                <a:moveTo>
                  <a:pt x="4" y="42"/>
                </a:moveTo>
                <a:cubicBezTo>
                  <a:pt x="4" y="42"/>
                  <a:pt x="4" y="41"/>
                  <a:pt x="4" y="40"/>
                </a:cubicBezTo>
                <a:cubicBezTo>
                  <a:pt x="0" y="40"/>
                  <a:pt x="0" y="40"/>
                  <a:pt x="0" y="40"/>
                </a:cubicBezTo>
                <a:cubicBezTo>
                  <a:pt x="0" y="41"/>
                  <a:pt x="0" y="41"/>
                  <a:pt x="0" y="42"/>
                </a:cubicBezTo>
                <a:cubicBezTo>
                  <a:pt x="0" y="48"/>
                  <a:pt x="0" y="48"/>
                  <a:pt x="0" y="48"/>
                </a:cubicBezTo>
                <a:cubicBezTo>
                  <a:pt x="4" y="48"/>
                  <a:pt x="4" y="48"/>
                  <a:pt x="4" y="48"/>
                </a:cubicBezTo>
                <a:lnTo>
                  <a:pt x="4" y="42"/>
                </a:lnTo>
                <a:close/>
                <a:moveTo>
                  <a:pt x="17" y="14"/>
                </a:moveTo>
                <a:cubicBezTo>
                  <a:pt x="14" y="11"/>
                  <a:pt x="14" y="11"/>
                  <a:pt x="14" y="11"/>
                </a:cubicBezTo>
                <a:cubicBezTo>
                  <a:pt x="12" y="12"/>
                  <a:pt x="10" y="14"/>
                  <a:pt x="9" y="17"/>
                </a:cubicBezTo>
                <a:cubicBezTo>
                  <a:pt x="12" y="19"/>
                  <a:pt x="12" y="19"/>
                  <a:pt x="12" y="19"/>
                </a:cubicBezTo>
                <a:cubicBezTo>
                  <a:pt x="13" y="17"/>
                  <a:pt x="15" y="15"/>
                  <a:pt x="17" y="14"/>
                </a:cubicBezTo>
                <a:close/>
                <a:moveTo>
                  <a:pt x="4" y="72"/>
                </a:moveTo>
                <a:cubicBezTo>
                  <a:pt x="0" y="72"/>
                  <a:pt x="0" y="72"/>
                  <a:pt x="0" y="72"/>
                </a:cubicBezTo>
                <a:cubicBezTo>
                  <a:pt x="0" y="80"/>
                  <a:pt x="0" y="80"/>
                  <a:pt x="0" y="80"/>
                </a:cubicBezTo>
                <a:cubicBezTo>
                  <a:pt x="4" y="80"/>
                  <a:pt x="4" y="80"/>
                  <a:pt x="4" y="80"/>
                </a:cubicBezTo>
                <a:lnTo>
                  <a:pt x="4" y="72"/>
                </a:lnTo>
                <a:close/>
                <a:moveTo>
                  <a:pt x="30" y="6"/>
                </a:moveTo>
                <a:cubicBezTo>
                  <a:pt x="29" y="2"/>
                  <a:pt x="29" y="2"/>
                  <a:pt x="29" y="2"/>
                </a:cubicBezTo>
                <a:cubicBezTo>
                  <a:pt x="26" y="3"/>
                  <a:pt x="24" y="4"/>
                  <a:pt x="21" y="6"/>
                </a:cubicBezTo>
                <a:cubicBezTo>
                  <a:pt x="23" y="9"/>
                  <a:pt x="23" y="9"/>
                  <a:pt x="23" y="9"/>
                </a:cubicBezTo>
                <a:cubicBezTo>
                  <a:pt x="25" y="8"/>
                  <a:pt x="28" y="7"/>
                  <a:pt x="30" y="6"/>
                </a:cubicBezTo>
                <a:close/>
                <a:moveTo>
                  <a:pt x="109" y="0"/>
                </a:moveTo>
                <a:cubicBezTo>
                  <a:pt x="101" y="0"/>
                  <a:pt x="101" y="0"/>
                  <a:pt x="101" y="0"/>
                </a:cubicBezTo>
                <a:cubicBezTo>
                  <a:pt x="101" y="4"/>
                  <a:pt x="101" y="4"/>
                  <a:pt x="101" y="4"/>
                </a:cubicBezTo>
                <a:cubicBezTo>
                  <a:pt x="109" y="4"/>
                  <a:pt x="109" y="4"/>
                  <a:pt x="109" y="4"/>
                </a:cubicBezTo>
                <a:lnTo>
                  <a:pt x="109" y="0"/>
                </a:lnTo>
                <a:close/>
                <a:moveTo>
                  <a:pt x="251" y="47"/>
                </a:moveTo>
                <a:cubicBezTo>
                  <a:pt x="247" y="40"/>
                  <a:pt x="247" y="40"/>
                  <a:pt x="247" y="40"/>
                </a:cubicBezTo>
                <a:cubicBezTo>
                  <a:pt x="244" y="42"/>
                  <a:pt x="244" y="42"/>
                  <a:pt x="244" y="42"/>
                </a:cubicBezTo>
                <a:cubicBezTo>
                  <a:pt x="247" y="49"/>
                  <a:pt x="247" y="49"/>
                  <a:pt x="247" y="49"/>
                </a:cubicBezTo>
                <a:lnTo>
                  <a:pt x="251" y="47"/>
                </a:lnTo>
                <a:close/>
                <a:moveTo>
                  <a:pt x="259" y="61"/>
                </a:moveTo>
                <a:cubicBezTo>
                  <a:pt x="255" y="54"/>
                  <a:pt x="255" y="54"/>
                  <a:pt x="255" y="54"/>
                </a:cubicBezTo>
                <a:cubicBezTo>
                  <a:pt x="251" y="56"/>
                  <a:pt x="251" y="56"/>
                  <a:pt x="251" y="56"/>
                </a:cubicBezTo>
                <a:cubicBezTo>
                  <a:pt x="255" y="63"/>
                  <a:pt x="255" y="63"/>
                  <a:pt x="255" y="63"/>
                </a:cubicBezTo>
                <a:lnTo>
                  <a:pt x="259" y="61"/>
                </a:lnTo>
                <a:close/>
                <a:moveTo>
                  <a:pt x="266" y="75"/>
                </a:moveTo>
                <a:cubicBezTo>
                  <a:pt x="262" y="68"/>
                  <a:pt x="262" y="68"/>
                  <a:pt x="262" y="68"/>
                </a:cubicBezTo>
                <a:cubicBezTo>
                  <a:pt x="259" y="70"/>
                  <a:pt x="259" y="70"/>
                  <a:pt x="259" y="70"/>
                </a:cubicBezTo>
                <a:cubicBezTo>
                  <a:pt x="263" y="77"/>
                  <a:pt x="263" y="77"/>
                  <a:pt x="263" y="77"/>
                </a:cubicBezTo>
                <a:lnTo>
                  <a:pt x="266" y="75"/>
                </a:lnTo>
                <a:close/>
                <a:moveTo>
                  <a:pt x="274" y="89"/>
                </a:moveTo>
                <a:cubicBezTo>
                  <a:pt x="270" y="82"/>
                  <a:pt x="270" y="82"/>
                  <a:pt x="270" y="82"/>
                </a:cubicBezTo>
                <a:cubicBezTo>
                  <a:pt x="266" y="84"/>
                  <a:pt x="266" y="84"/>
                  <a:pt x="266" y="84"/>
                </a:cubicBezTo>
                <a:cubicBezTo>
                  <a:pt x="270" y="91"/>
                  <a:pt x="270" y="91"/>
                  <a:pt x="270" y="91"/>
                </a:cubicBezTo>
                <a:lnTo>
                  <a:pt x="274" y="89"/>
                </a:lnTo>
                <a:close/>
                <a:moveTo>
                  <a:pt x="232" y="20"/>
                </a:moveTo>
                <a:cubicBezTo>
                  <a:pt x="231" y="19"/>
                  <a:pt x="228" y="17"/>
                  <a:pt x="226" y="15"/>
                </a:cubicBezTo>
                <a:cubicBezTo>
                  <a:pt x="224" y="19"/>
                  <a:pt x="224" y="19"/>
                  <a:pt x="224" y="19"/>
                </a:cubicBezTo>
                <a:cubicBezTo>
                  <a:pt x="226" y="20"/>
                  <a:pt x="228" y="22"/>
                  <a:pt x="230" y="23"/>
                </a:cubicBezTo>
                <a:lnTo>
                  <a:pt x="232" y="20"/>
                </a:lnTo>
                <a:close/>
                <a:moveTo>
                  <a:pt x="243" y="33"/>
                </a:moveTo>
                <a:cubicBezTo>
                  <a:pt x="242" y="31"/>
                  <a:pt x="240" y="28"/>
                  <a:pt x="238" y="26"/>
                </a:cubicBezTo>
                <a:cubicBezTo>
                  <a:pt x="235" y="29"/>
                  <a:pt x="235" y="29"/>
                  <a:pt x="235" y="29"/>
                </a:cubicBezTo>
                <a:cubicBezTo>
                  <a:pt x="237" y="31"/>
                  <a:pt x="239" y="33"/>
                  <a:pt x="240" y="35"/>
                </a:cubicBezTo>
                <a:lnTo>
                  <a:pt x="243" y="33"/>
                </a:lnTo>
                <a:close/>
                <a:moveTo>
                  <a:pt x="277" y="105"/>
                </a:moveTo>
                <a:cubicBezTo>
                  <a:pt x="280" y="104"/>
                  <a:pt x="280" y="104"/>
                  <a:pt x="280" y="104"/>
                </a:cubicBezTo>
                <a:cubicBezTo>
                  <a:pt x="279" y="101"/>
                  <a:pt x="278" y="99"/>
                  <a:pt x="277" y="96"/>
                </a:cubicBezTo>
                <a:cubicBezTo>
                  <a:pt x="274" y="98"/>
                  <a:pt x="274" y="98"/>
                  <a:pt x="274" y="98"/>
                </a:cubicBezTo>
                <a:cubicBezTo>
                  <a:pt x="275" y="100"/>
                  <a:pt x="276" y="103"/>
                  <a:pt x="277" y="105"/>
                </a:cubicBezTo>
                <a:close/>
                <a:moveTo>
                  <a:pt x="205" y="4"/>
                </a:moveTo>
                <a:cubicBezTo>
                  <a:pt x="202" y="3"/>
                  <a:pt x="199" y="2"/>
                  <a:pt x="197" y="2"/>
                </a:cubicBezTo>
                <a:cubicBezTo>
                  <a:pt x="196" y="6"/>
                  <a:pt x="196" y="6"/>
                  <a:pt x="196" y="6"/>
                </a:cubicBezTo>
                <a:cubicBezTo>
                  <a:pt x="198" y="6"/>
                  <a:pt x="201" y="7"/>
                  <a:pt x="203" y="8"/>
                </a:cubicBezTo>
                <a:lnTo>
                  <a:pt x="205" y="4"/>
                </a:lnTo>
                <a:close/>
                <a:moveTo>
                  <a:pt x="157" y="0"/>
                </a:moveTo>
                <a:cubicBezTo>
                  <a:pt x="149" y="0"/>
                  <a:pt x="149" y="0"/>
                  <a:pt x="149" y="0"/>
                </a:cubicBezTo>
                <a:cubicBezTo>
                  <a:pt x="149" y="4"/>
                  <a:pt x="149" y="4"/>
                  <a:pt x="149" y="4"/>
                </a:cubicBezTo>
                <a:cubicBezTo>
                  <a:pt x="157" y="4"/>
                  <a:pt x="157" y="4"/>
                  <a:pt x="157" y="4"/>
                </a:cubicBezTo>
                <a:lnTo>
                  <a:pt x="157" y="0"/>
                </a:lnTo>
                <a:close/>
                <a:moveTo>
                  <a:pt x="172" y="0"/>
                </a:moveTo>
                <a:cubicBezTo>
                  <a:pt x="165" y="0"/>
                  <a:pt x="165" y="0"/>
                  <a:pt x="165" y="0"/>
                </a:cubicBezTo>
                <a:cubicBezTo>
                  <a:pt x="165" y="4"/>
                  <a:pt x="165" y="4"/>
                  <a:pt x="165" y="4"/>
                </a:cubicBezTo>
                <a:cubicBezTo>
                  <a:pt x="172" y="4"/>
                  <a:pt x="172" y="4"/>
                  <a:pt x="172" y="4"/>
                </a:cubicBezTo>
                <a:lnTo>
                  <a:pt x="172" y="0"/>
                </a:lnTo>
                <a:close/>
                <a:moveTo>
                  <a:pt x="188" y="4"/>
                </a:moveTo>
                <a:cubicBezTo>
                  <a:pt x="189" y="0"/>
                  <a:pt x="189" y="0"/>
                  <a:pt x="189" y="0"/>
                </a:cubicBezTo>
                <a:cubicBezTo>
                  <a:pt x="187" y="0"/>
                  <a:pt x="186" y="0"/>
                  <a:pt x="185" y="0"/>
                </a:cubicBezTo>
                <a:cubicBezTo>
                  <a:pt x="180" y="0"/>
                  <a:pt x="180" y="0"/>
                  <a:pt x="180" y="0"/>
                </a:cubicBezTo>
                <a:cubicBezTo>
                  <a:pt x="180" y="4"/>
                  <a:pt x="180" y="4"/>
                  <a:pt x="180" y="4"/>
                </a:cubicBezTo>
                <a:cubicBezTo>
                  <a:pt x="185" y="4"/>
                  <a:pt x="185" y="4"/>
                  <a:pt x="185" y="4"/>
                </a:cubicBezTo>
                <a:cubicBezTo>
                  <a:pt x="186" y="4"/>
                  <a:pt x="187" y="4"/>
                  <a:pt x="188" y="4"/>
                </a:cubicBezTo>
                <a:close/>
                <a:moveTo>
                  <a:pt x="219" y="11"/>
                </a:moveTo>
                <a:cubicBezTo>
                  <a:pt x="217" y="9"/>
                  <a:pt x="215" y="8"/>
                  <a:pt x="212" y="7"/>
                </a:cubicBezTo>
                <a:cubicBezTo>
                  <a:pt x="210" y="11"/>
                  <a:pt x="210" y="11"/>
                  <a:pt x="210" y="11"/>
                </a:cubicBezTo>
                <a:cubicBezTo>
                  <a:pt x="213" y="12"/>
                  <a:pt x="215" y="13"/>
                  <a:pt x="217" y="14"/>
                </a:cubicBezTo>
                <a:lnTo>
                  <a:pt x="219" y="11"/>
                </a:lnTo>
                <a:close/>
                <a:moveTo>
                  <a:pt x="285" y="135"/>
                </a:moveTo>
                <a:cubicBezTo>
                  <a:pt x="289" y="135"/>
                  <a:pt x="289" y="135"/>
                  <a:pt x="289" y="135"/>
                </a:cubicBezTo>
                <a:cubicBezTo>
                  <a:pt x="289" y="132"/>
                  <a:pt x="288" y="129"/>
                  <a:pt x="288" y="127"/>
                </a:cubicBezTo>
                <a:cubicBezTo>
                  <a:pt x="284" y="128"/>
                  <a:pt x="284" y="128"/>
                  <a:pt x="284" y="128"/>
                </a:cubicBezTo>
                <a:cubicBezTo>
                  <a:pt x="284" y="130"/>
                  <a:pt x="285" y="133"/>
                  <a:pt x="285" y="135"/>
                </a:cubicBezTo>
                <a:close/>
                <a:moveTo>
                  <a:pt x="288" y="151"/>
                </a:moveTo>
                <a:cubicBezTo>
                  <a:pt x="292" y="150"/>
                  <a:pt x="292" y="150"/>
                  <a:pt x="292" y="150"/>
                </a:cubicBezTo>
                <a:cubicBezTo>
                  <a:pt x="292" y="148"/>
                  <a:pt x="291" y="145"/>
                  <a:pt x="291" y="142"/>
                </a:cubicBezTo>
                <a:cubicBezTo>
                  <a:pt x="287" y="143"/>
                  <a:pt x="287" y="143"/>
                  <a:pt x="287" y="143"/>
                </a:cubicBezTo>
                <a:cubicBezTo>
                  <a:pt x="287" y="146"/>
                  <a:pt x="288" y="148"/>
                  <a:pt x="288" y="151"/>
                </a:cubicBezTo>
                <a:close/>
                <a:moveTo>
                  <a:pt x="242" y="296"/>
                </a:moveTo>
                <a:cubicBezTo>
                  <a:pt x="250" y="296"/>
                  <a:pt x="250" y="296"/>
                  <a:pt x="250" y="296"/>
                </a:cubicBezTo>
                <a:cubicBezTo>
                  <a:pt x="250" y="292"/>
                  <a:pt x="250" y="292"/>
                  <a:pt x="250" y="292"/>
                </a:cubicBezTo>
                <a:cubicBezTo>
                  <a:pt x="242" y="292"/>
                  <a:pt x="242" y="292"/>
                  <a:pt x="242" y="292"/>
                </a:cubicBezTo>
                <a:lnTo>
                  <a:pt x="242" y="296"/>
                </a:lnTo>
                <a:close/>
                <a:moveTo>
                  <a:pt x="226" y="296"/>
                </a:moveTo>
                <a:cubicBezTo>
                  <a:pt x="234" y="296"/>
                  <a:pt x="234" y="296"/>
                  <a:pt x="234" y="296"/>
                </a:cubicBezTo>
                <a:cubicBezTo>
                  <a:pt x="234" y="292"/>
                  <a:pt x="234" y="292"/>
                  <a:pt x="234" y="292"/>
                </a:cubicBezTo>
                <a:cubicBezTo>
                  <a:pt x="226" y="292"/>
                  <a:pt x="226" y="292"/>
                  <a:pt x="226" y="292"/>
                </a:cubicBezTo>
                <a:lnTo>
                  <a:pt x="226" y="296"/>
                </a:lnTo>
                <a:close/>
                <a:moveTo>
                  <a:pt x="258" y="292"/>
                </a:moveTo>
                <a:cubicBezTo>
                  <a:pt x="259" y="296"/>
                  <a:pt x="259" y="296"/>
                  <a:pt x="259" y="296"/>
                </a:cubicBezTo>
                <a:cubicBezTo>
                  <a:pt x="261" y="295"/>
                  <a:pt x="264" y="294"/>
                  <a:pt x="267" y="293"/>
                </a:cubicBezTo>
                <a:cubicBezTo>
                  <a:pt x="265" y="290"/>
                  <a:pt x="265" y="290"/>
                  <a:pt x="265" y="290"/>
                </a:cubicBezTo>
                <a:cubicBezTo>
                  <a:pt x="263" y="291"/>
                  <a:pt x="260" y="291"/>
                  <a:pt x="258" y="292"/>
                </a:cubicBezTo>
                <a:close/>
                <a:moveTo>
                  <a:pt x="210" y="296"/>
                </a:moveTo>
                <a:cubicBezTo>
                  <a:pt x="218" y="296"/>
                  <a:pt x="218" y="296"/>
                  <a:pt x="218" y="296"/>
                </a:cubicBezTo>
                <a:cubicBezTo>
                  <a:pt x="218" y="292"/>
                  <a:pt x="218" y="292"/>
                  <a:pt x="218" y="292"/>
                </a:cubicBezTo>
                <a:cubicBezTo>
                  <a:pt x="210" y="292"/>
                  <a:pt x="210" y="292"/>
                  <a:pt x="210" y="292"/>
                </a:cubicBezTo>
                <a:lnTo>
                  <a:pt x="210" y="296"/>
                </a:lnTo>
                <a:close/>
                <a:moveTo>
                  <a:pt x="179" y="296"/>
                </a:moveTo>
                <a:cubicBezTo>
                  <a:pt x="187" y="296"/>
                  <a:pt x="187" y="296"/>
                  <a:pt x="187" y="296"/>
                </a:cubicBezTo>
                <a:cubicBezTo>
                  <a:pt x="187" y="292"/>
                  <a:pt x="187" y="292"/>
                  <a:pt x="187" y="292"/>
                </a:cubicBezTo>
                <a:cubicBezTo>
                  <a:pt x="179" y="292"/>
                  <a:pt x="179" y="292"/>
                  <a:pt x="179" y="292"/>
                </a:cubicBezTo>
                <a:lnTo>
                  <a:pt x="179" y="296"/>
                </a:lnTo>
                <a:close/>
                <a:moveTo>
                  <a:pt x="163" y="296"/>
                </a:moveTo>
                <a:cubicBezTo>
                  <a:pt x="171" y="296"/>
                  <a:pt x="171" y="296"/>
                  <a:pt x="171" y="296"/>
                </a:cubicBezTo>
                <a:cubicBezTo>
                  <a:pt x="171" y="292"/>
                  <a:pt x="171" y="292"/>
                  <a:pt x="171" y="292"/>
                </a:cubicBezTo>
                <a:cubicBezTo>
                  <a:pt x="163" y="292"/>
                  <a:pt x="163" y="292"/>
                  <a:pt x="163" y="292"/>
                </a:cubicBezTo>
                <a:lnTo>
                  <a:pt x="163" y="296"/>
                </a:lnTo>
                <a:close/>
                <a:moveTo>
                  <a:pt x="147" y="296"/>
                </a:moveTo>
                <a:cubicBezTo>
                  <a:pt x="155" y="296"/>
                  <a:pt x="155" y="296"/>
                  <a:pt x="155" y="296"/>
                </a:cubicBezTo>
                <a:cubicBezTo>
                  <a:pt x="155" y="292"/>
                  <a:pt x="155" y="292"/>
                  <a:pt x="155" y="292"/>
                </a:cubicBezTo>
                <a:cubicBezTo>
                  <a:pt x="147" y="292"/>
                  <a:pt x="147" y="292"/>
                  <a:pt x="147" y="292"/>
                </a:cubicBezTo>
                <a:lnTo>
                  <a:pt x="147" y="296"/>
                </a:lnTo>
                <a:close/>
                <a:moveTo>
                  <a:pt x="195" y="296"/>
                </a:moveTo>
                <a:cubicBezTo>
                  <a:pt x="203" y="296"/>
                  <a:pt x="203" y="296"/>
                  <a:pt x="203" y="296"/>
                </a:cubicBezTo>
                <a:cubicBezTo>
                  <a:pt x="203" y="292"/>
                  <a:pt x="203" y="292"/>
                  <a:pt x="203" y="292"/>
                </a:cubicBezTo>
                <a:cubicBezTo>
                  <a:pt x="195" y="292"/>
                  <a:pt x="195" y="292"/>
                  <a:pt x="195" y="292"/>
                </a:cubicBezTo>
                <a:lnTo>
                  <a:pt x="195" y="296"/>
                </a:lnTo>
                <a:close/>
                <a:moveTo>
                  <a:pt x="131" y="296"/>
                </a:moveTo>
                <a:cubicBezTo>
                  <a:pt x="139" y="296"/>
                  <a:pt x="139" y="296"/>
                  <a:pt x="139" y="296"/>
                </a:cubicBezTo>
                <a:cubicBezTo>
                  <a:pt x="139" y="292"/>
                  <a:pt x="139" y="292"/>
                  <a:pt x="139" y="292"/>
                </a:cubicBezTo>
                <a:cubicBezTo>
                  <a:pt x="131" y="292"/>
                  <a:pt x="131" y="292"/>
                  <a:pt x="131" y="292"/>
                </a:cubicBezTo>
                <a:lnTo>
                  <a:pt x="131" y="296"/>
                </a:lnTo>
                <a:close/>
                <a:moveTo>
                  <a:pt x="272" y="286"/>
                </a:moveTo>
                <a:cubicBezTo>
                  <a:pt x="274" y="289"/>
                  <a:pt x="274" y="289"/>
                  <a:pt x="274" y="289"/>
                </a:cubicBezTo>
                <a:cubicBezTo>
                  <a:pt x="276" y="288"/>
                  <a:pt x="279" y="286"/>
                  <a:pt x="281" y="284"/>
                </a:cubicBezTo>
                <a:cubicBezTo>
                  <a:pt x="278" y="281"/>
                  <a:pt x="278" y="281"/>
                  <a:pt x="278" y="281"/>
                </a:cubicBezTo>
                <a:cubicBezTo>
                  <a:pt x="276" y="283"/>
                  <a:pt x="274" y="285"/>
                  <a:pt x="272" y="286"/>
                </a:cubicBezTo>
                <a:close/>
                <a:moveTo>
                  <a:pt x="289" y="214"/>
                </a:moveTo>
                <a:cubicBezTo>
                  <a:pt x="293" y="214"/>
                  <a:pt x="293" y="214"/>
                  <a:pt x="293" y="214"/>
                </a:cubicBezTo>
                <a:cubicBezTo>
                  <a:pt x="293" y="206"/>
                  <a:pt x="293" y="206"/>
                  <a:pt x="293" y="206"/>
                </a:cubicBezTo>
                <a:cubicBezTo>
                  <a:pt x="289" y="206"/>
                  <a:pt x="289" y="206"/>
                  <a:pt x="289" y="206"/>
                </a:cubicBezTo>
                <a:lnTo>
                  <a:pt x="289" y="214"/>
                </a:lnTo>
                <a:close/>
                <a:moveTo>
                  <a:pt x="289" y="182"/>
                </a:moveTo>
                <a:cubicBezTo>
                  <a:pt x="293" y="182"/>
                  <a:pt x="293" y="182"/>
                  <a:pt x="293" y="182"/>
                </a:cubicBezTo>
                <a:cubicBezTo>
                  <a:pt x="293" y="175"/>
                  <a:pt x="293" y="175"/>
                  <a:pt x="293" y="175"/>
                </a:cubicBezTo>
                <a:cubicBezTo>
                  <a:pt x="289" y="175"/>
                  <a:pt x="289" y="175"/>
                  <a:pt x="289" y="175"/>
                </a:cubicBezTo>
                <a:lnTo>
                  <a:pt x="289" y="182"/>
                </a:lnTo>
                <a:close/>
                <a:moveTo>
                  <a:pt x="289" y="198"/>
                </a:moveTo>
                <a:cubicBezTo>
                  <a:pt x="293" y="198"/>
                  <a:pt x="293" y="198"/>
                  <a:pt x="293" y="198"/>
                </a:cubicBezTo>
                <a:cubicBezTo>
                  <a:pt x="293" y="190"/>
                  <a:pt x="293" y="190"/>
                  <a:pt x="293" y="190"/>
                </a:cubicBezTo>
                <a:cubicBezTo>
                  <a:pt x="289" y="190"/>
                  <a:pt x="289" y="190"/>
                  <a:pt x="289" y="190"/>
                </a:cubicBezTo>
                <a:lnTo>
                  <a:pt x="289" y="198"/>
                </a:lnTo>
                <a:close/>
                <a:moveTo>
                  <a:pt x="283" y="111"/>
                </a:moveTo>
                <a:cubicBezTo>
                  <a:pt x="279" y="113"/>
                  <a:pt x="279" y="113"/>
                  <a:pt x="279" y="113"/>
                </a:cubicBezTo>
                <a:cubicBezTo>
                  <a:pt x="280" y="115"/>
                  <a:pt x="281" y="118"/>
                  <a:pt x="282" y="120"/>
                </a:cubicBezTo>
                <a:cubicBezTo>
                  <a:pt x="285" y="119"/>
                  <a:pt x="285" y="119"/>
                  <a:pt x="285" y="119"/>
                </a:cubicBezTo>
                <a:cubicBezTo>
                  <a:pt x="285" y="116"/>
                  <a:pt x="284" y="114"/>
                  <a:pt x="283" y="111"/>
                </a:cubicBezTo>
                <a:close/>
                <a:moveTo>
                  <a:pt x="293" y="158"/>
                </a:moveTo>
                <a:cubicBezTo>
                  <a:pt x="289" y="159"/>
                  <a:pt x="289" y="159"/>
                  <a:pt x="289" y="159"/>
                </a:cubicBezTo>
                <a:cubicBezTo>
                  <a:pt x="289" y="161"/>
                  <a:pt x="289" y="163"/>
                  <a:pt x="289" y="166"/>
                </a:cubicBezTo>
                <a:cubicBezTo>
                  <a:pt x="289" y="167"/>
                  <a:pt x="289" y="167"/>
                  <a:pt x="289" y="167"/>
                </a:cubicBezTo>
                <a:cubicBezTo>
                  <a:pt x="293" y="167"/>
                  <a:pt x="293" y="167"/>
                  <a:pt x="293" y="167"/>
                </a:cubicBezTo>
                <a:cubicBezTo>
                  <a:pt x="293" y="166"/>
                  <a:pt x="293" y="166"/>
                  <a:pt x="293" y="166"/>
                </a:cubicBezTo>
                <a:cubicBezTo>
                  <a:pt x="293" y="163"/>
                  <a:pt x="293" y="161"/>
                  <a:pt x="293" y="158"/>
                </a:cubicBezTo>
                <a:close/>
                <a:moveTo>
                  <a:pt x="283" y="276"/>
                </a:moveTo>
                <a:cubicBezTo>
                  <a:pt x="286" y="278"/>
                  <a:pt x="286" y="278"/>
                  <a:pt x="286" y="278"/>
                </a:cubicBezTo>
                <a:cubicBezTo>
                  <a:pt x="287" y="276"/>
                  <a:pt x="289" y="273"/>
                  <a:pt x="290" y="271"/>
                </a:cubicBezTo>
                <a:cubicBezTo>
                  <a:pt x="286" y="269"/>
                  <a:pt x="286" y="269"/>
                  <a:pt x="286" y="269"/>
                </a:cubicBezTo>
                <a:cubicBezTo>
                  <a:pt x="285" y="271"/>
                  <a:pt x="284" y="274"/>
                  <a:pt x="283" y="276"/>
                </a:cubicBezTo>
                <a:close/>
                <a:moveTo>
                  <a:pt x="288" y="262"/>
                </a:moveTo>
                <a:cubicBezTo>
                  <a:pt x="292" y="263"/>
                  <a:pt x="292" y="263"/>
                  <a:pt x="292" y="263"/>
                </a:cubicBezTo>
                <a:cubicBezTo>
                  <a:pt x="293" y="260"/>
                  <a:pt x="293" y="257"/>
                  <a:pt x="293" y="254"/>
                </a:cubicBezTo>
                <a:cubicBezTo>
                  <a:pt x="293" y="254"/>
                  <a:pt x="293" y="254"/>
                  <a:pt x="293" y="254"/>
                </a:cubicBezTo>
                <a:cubicBezTo>
                  <a:pt x="289" y="254"/>
                  <a:pt x="289" y="254"/>
                  <a:pt x="289" y="254"/>
                </a:cubicBezTo>
                <a:cubicBezTo>
                  <a:pt x="289" y="257"/>
                  <a:pt x="289" y="259"/>
                  <a:pt x="288" y="262"/>
                </a:cubicBezTo>
                <a:close/>
                <a:moveTo>
                  <a:pt x="289" y="230"/>
                </a:moveTo>
                <a:cubicBezTo>
                  <a:pt x="293" y="230"/>
                  <a:pt x="293" y="230"/>
                  <a:pt x="293" y="230"/>
                </a:cubicBezTo>
                <a:cubicBezTo>
                  <a:pt x="293" y="222"/>
                  <a:pt x="293" y="222"/>
                  <a:pt x="293" y="222"/>
                </a:cubicBezTo>
                <a:cubicBezTo>
                  <a:pt x="289" y="222"/>
                  <a:pt x="289" y="222"/>
                  <a:pt x="289" y="222"/>
                </a:cubicBezTo>
                <a:lnTo>
                  <a:pt x="289" y="230"/>
                </a:lnTo>
                <a:close/>
                <a:moveTo>
                  <a:pt x="289" y="246"/>
                </a:moveTo>
                <a:cubicBezTo>
                  <a:pt x="293" y="246"/>
                  <a:pt x="293" y="246"/>
                  <a:pt x="293" y="246"/>
                </a:cubicBezTo>
                <a:cubicBezTo>
                  <a:pt x="293" y="238"/>
                  <a:pt x="293" y="238"/>
                  <a:pt x="293" y="238"/>
                </a:cubicBezTo>
                <a:cubicBezTo>
                  <a:pt x="289" y="238"/>
                  <a:pt x="289" y="238"/>
                  <a:pt x="289" y="238"/>
                </a:cubicBezTo>
                <a:lnTo>
                  <a:pt x="289" y="246"/>
                </a:lnTo>
                <a:close/>
                <a:moveTo>
                  <a:pt x="4" y="119"/>
                </a:moveTo>
                <a:cubicBezTo>
                  <a:pt x="0" y="119"/>
                  <a:pt x="0" y="119"/>
                  <a:pt x="0" y="119"/>
                </a:cubicBezTo>
                <a:cubicBezTo>
                  <a:pt x="0" y="127"/>
                  <a:pt x="0" y="127"/>
                  <a:pt x="0" y="127"/>
                </a:cubicBezTo>
                <a:cubicBezTo>
                  <a:pt x="4" y="127"/>
                  <a:pt x="4" y="127"/>
                  <a:pt x="4" y="127"/>
                </a:cubicBezTo>
                <a:lnTo>
                  <a:pt x="4" y="119"/>
                </a:lnTo>
                <a:close/>
                <a:moveTo>
                  <a:pt x="4" y="215"/>
                </a:moveTo>
                <a:cubicBezTo>
                  <a:pt x="0" y="215"/>
                  <a:pt x="0" y="215"/>
                  <a:pt x="0" y="215"/>
                </a:cubicBezTo>
                <a:cubicBezTo>
                  <a:pt x="0" y="223"/>
                  <a:pt x="0" y="223"/>
                  <a:pt x="0" y="223"/>
                </a:cubicBezTo>
                <a:cubicBezTo>
                  <a:pt x="4" y="223"/>
                  <a:pt x="4" y="223"/>
                  <a:pt x="4" y="223"/>
                </a:cubicBezTo>
                <a:lnTo>
                  <a:pt x="4" y="215"/>
                </a:lnTo>
                <a:close/>
                <a:moveTo>
                  <a:pt x="115" y="296"/>
                </a:moveTo>
                <a:cubicBezTo>
                  <a:pt x="123" y="296"/>
                  <a:pt x="123" y="296"/>
                  <a:pt x="123" y="296"/>
                </a:cubicBezTo>
                <a:cubicBezTo>
                  <a:pt x="123" y="292"/>
                  <a:pt x="123" y="292"/>
                  <a:pt x="123" y="292"/>
                </a:cubicBezTo>
                <a:cubicBezTo>
                  <a:pt x="115" y="292"/>
                  <a:pt x="115" y="292"/>
                  <a:pt x="115" y="292"/>
                </a:cubicBezTo>
                <a:lnTo>
                  <a:pt x="115" y="296"/>
                </a:lnTo>
                <a:close/>
                <a:moveTo>
                  <a:pt x="4" y="247"/>
                </a:moveTo>
                <a:cubicBezTo>
                  <a:pt x="0" y="247"/>
                  <a:pt x="0" y="247"/>
                  <a:pt x="0" y="247"/>
                </a:cubicBezTo>
                <a:cubicBezTo>
                  <a:pt x="0" y="255"/>
                  <a:pt x="0" y="255"/>
                  <a:pt x="0" y="255"/>
                </a:cubicBezTo>
                <a:cubicBezTo>
                  <a:pt x="4" y="255"/>
                  <a:pt x="4" y="255"/>
                  <a:pt x="4" y="255"/>
                </a:cubicBezTo>
                <a:lnTo>
                  <a:pt x="4" y="247"/>
                </a:lnTo>
                <a:close/>
                <a:moveTo>
                  <a:pt x="4" y="231"/>
                </a:moveTo>
                <a:cubicBezTo>
                  <a:pt x="0" y="231"/>
                  <a:pt x="0" y="231"/>
                  <a:pt x="0" y="231"/>
                </a:cubicBezTo>
                <a:cubicBezTo>
                  <a:pt x="0" y="239"/>
                  <a:pt x="0" y="239"/>
                  <a:pt x="0" y="239"/>
                </a:cubicBezTo>
                <a:cubicBezTo>
                  <a:pt x="4" y="239"/>
                  <a:pt x="4" y="239"/>
                  <a:pt x="4" y="239"/>
                </a:cubicBezTo>
                <a:lnTo>
                  <a:pt x="4" y="231"/>
                </a:lnTo>
                <a:close/>
                <a:moveTo>
                  <a:pt x="4" y="183"/>
                </a:moveTo>
                <a:cubicBezTo>
                  <a:pt x="0" y="183"/>
                  <a:pt x="0" y="183"/>
                  <a:pt x="0" y="183"/>
                </a:cubicBezTo>
                <a:cubicBezTo>
                  <a:pt x="0" y="191"/>
                  <a:pt x="0" y="191"/>
                  <a:pt x="0" y="191"/>
                </a:cubicBezTo>
                <a:cubicBezTo>
                  <a:pt x="4" y="191"/>
                  <a:pt x="4" y="191"/>
                  <a:pt x="4" y="191"/>
                </a:cubicBezTo>
                <a:lnTo>
                  <a:pt x="4" y="183"/>
                </a:lnTo>
                <a:close/>
                <a:moveTo>
                  <a:pt x="4" y="135"/>
                </a:moveTo>
                <a:cubicBezTo>
                  <a:pt x="0" y="135"/>
                  <a:pt x="0" y="135"/>
                  <a:pt x="0" y="135"/>
                </a:cubicBezTo>
                <a:cubicBezTo>
                  <a:pt x="0" y="143"/>
                  <a:pt x="0" y="143"/>
                  <a:pt x="0" y="143"/>
                </a:cubicBezTo>
                <a:cubicBezTo>
                  <a:pt x="4" y="143"/>
                  <a:pt x="4" y="143"/>
                  <a:pt x="4" y="143"/>
                </a:cubicBezTo>
                <a:lnTo>
                  <a:pt x="4" y="135"/>
                </a:lnTo>
                <a:close/>
                <a:moveTo>
                  <a:pt x="4" y="104"/>
                </a:moveTo>
                <a:cubicBezTo>
                  <a:pt x="0" y="104"/>
                  <a:pt x="0" y="104"/>
                  <a:pt x="0" y="104"/>
                </a:cubicBezTo>
                <a:cubicBezTo>
                  <a:pt x="0" y="112"/>
                  <a:pt x="0" y="112"/>
                  <a:pt x="0" y="112"/>
                </a:cubicBezTo>
                <a:cubicBezTo>
                  <a:pt x="4" y="112"/>
                  <a:pt x="4" y="112"/>
                  <a:pt x="4" y="112"/>
                </a:cubicBezTo>
                <a:lnTo>
                  <a:pt x="4" y="104"/>
                </a:lnTo>
                <a:close/>
                <a:moveTo>
                  <a:pt x="4" y="167"/>
                </a:moveTo>
                <a:cubicBezTo>
                  <a:pt x="0" y="167"/>
                  <a:pt x="0" y="167"/>
                  <a:pt x="0" y="167"/>
                </a:cubicBezTo>
                <a:cubicBezTo>
                  <a:pt x="0" y="175"/>
                  <a:pt x="0" y="175"/>
                  <a:pt x="0" y="175"/>
                </a:cubicBezTo>
                <a:cubicBezTo>
                  <a:pt x="4" y="175"/>
                  <a:pt x="4" y="175"/>
                  <a:pt x="4" y="175"/>
                </a:cubicBezTo>
                <a:lnTo>
                  <a:pt x="4" y="167"/>
                </a:lnTo>
                <a:close/>
                <a:moveTo>
                  <a:pt x="4" y="151"/>
                </a:moveTo>
                <a:cubicBezTo>
                  <a:pt x="0" y="151"/>
                  <a:pt x="0" y="151"/>
                  <a:pt x="0" y="151"/>
                </a:cubicBezTo>
                <a:cubicBezTo>
                  <a:pt x="0" y="159"/>
                  <a:pt x="0" y="159"/>
                  <a:pt x="0" y="159"/>
                </a:cubicBezTo>
                <a:cubicBezTo>
                  <a:pt x="4" y="159"/>
                  <a:pt x="4" y="159"/>
                  <a:pt x="4" y="159"/>
                </a:cubicBezTo>
                <a:lnTo>
                  <a:pt x="4" y="151"/>
                </a:lnTo>
                <a:close/>
                <a:moveTo>
                  <a:pt x="4" y="199"/>
                </a:moveTo>
                <a:cubicBezTo>
                  <a:pt x="0" y="199"/>
                  <a:pt x="0" y="199"/>
                  <a:pt x="0" y="199"/>
                </a:cubicBezTo>
                <a:cubicBezTo>
                  <a:pt x="0" y="207"/>
                  <a:pt x="0" y="207"/>
                  <a:pt x="0" y="207"/>
                </a:cubicBezTo>
                <a:cubicBezTo>
                  <a:pt x="4" y="207"/>
                  <a:pt x="4" y="207"/>
                  <a:pt x="4" y="207"/>
                </a:cubicBezTo>
                <a:lnTo>
                  <a:pt x="4" y="199"/>
                </a:lnTo>
                <a:close/>
                <a:moveTo>
                  <a:pt x="51" y="296"/>
                </a:moveTo>
                <a:cubicBezTo>
                  <a:pt x="59" y="296"/>
                  <a:pt x="59" y="296"/>
                  <a:pt x="59" y="296"/>
                </a:cubicBezTo>
                <a:cubicBezTo>
                  <a:pt x="59" y="292"/>
                  <a:pt x="59" y="292"/>
                  <a:pt x="59" y="292"/>
                </a:cubicBezTo>
                <a:cubicBezTo>
                  <a:pt x="51" y="292"/>
                  <a:pt x="51" y="292"/>
                  <a:pt x="51" y="292"/>
                </a:cubicBezTo>
                <a:lnTo>
                  <a:pt x="51" y="296"/>
                </a:lnTo>
                <a:close/>
                <a:moveTo>
                  <a:pt x="83" y="296"/>
                </a:moveTo>
                <a:cubicBezTo>
                  <a:pt x="91" y="296"/>
                  <a:pt x="91" y="296"/>
                  <a:pt x="91" y="296"/>
                </a:cubicBezTo>
                <a:cubicBezTo>
                  <a:pt x="91" y="292"/>
                  <a:pt x="91" y="292"/>
                  <a:pt x="91" y="292"/>
                </a:cubicBezTo>
                <a:cubicBezTo>
                  <a:pt x="83" y="292"/>
                  <a:pt x="83" y="292"/>
                  <a:pt x="83" y="292"/>
                </a:cubicBezTo>
                <a:lnTo>
                  <a:pt x="83" y="296"/>
                </a:lnTo>
                <a:close/>
                <a:moveTo>
                  <a:pt x="67" y="296"/>
                </a:moveTo>
                <a:cubicBezTo>
                  <a:pt x="75" y="296"/>
                  <a:pt x="75" y="296"/>
                  <a:pt x="75" y="296"/>
                </a:cubicBezTo>
                <a:cubicBezTo>
                  <a:pt x="75" y="292"/>
                  <a:pt x="75" y="292"/>
                  <a:pt x="75" y="292"/>
                </a:cubicBezTo>
                <a:cubicBezTo>
                  <a:pt x="67" y="292"/>
                  <a:pt x="67" y="292"/>
                  <a:pt x="67" y="292"/>
                </a:cubicBezTo>
                <a:lnTo>
                  <a:pt x="67" y="296"/>
                </a:lnTo>
                <a:close/>
                <a:moveTo>
                  <a:pt x="99" y="296"/>
                </a:moveTo>
                <a:cubicBezTo>
                  <a:pt x="107" y="296"/>
                  <a:pt x="107" y="296"/>
                  <a:pt x="107" y="296"/>
                </a:cubicBezTo>
                <a:cubicBezTo>
                  <a:pt x="107" y="292"/>
                  <a:pt x="107" y="292"/>
                  <a:pt x="107" y="292"/>
                </a:cubicBezTo>
                <a:cubicBezTo>
                  <a:pt x="99" y="292"/>
                  <a:pt x="99" y="292"/>
                  <a:pt x="99" y="292"/>
                </a:cubicBezTo>
                <a:lnTo>
                  <a:pt x="99" y="296"/>
                </a:lnTo>
                <a:close/>
                <a:moveTo>
                  <a:pt x="20" y="290"/>
                </a:moveTo>
                <a:cubicBezTo>
                  <a:pt x="22" y="291"/>
                  <a:pt x="24" y="293"/>
                  <a:pt x="27" y="294"/>
                </a:cubicBezTo>
                <a:cubicBezTo>
                  <a:pt x="28" y="290"/>
                  <a:pt x="28" y="290"/>
                  <a:pt x="28" y="290"/>
                </a:cubicBezTo>
                <a:cubicBezTo>
                  <a:pt x="26" y="289"/>
                  <a:pt x="24" y="288"/>
                  <a:pt x="22" y="286"/>
                </a:cubicBezTo>
                <a:lnTo>
                  <a:pt x="20" y="290"/>
                </a:lnTo>
                <a:close/>
                <a:moveTo>
                  <a:pt x="7" y="278"/>
                </a:moveTo>
                <a:cubicBezTo>
                  <a:pt x="9" y="281"/>
                  <a:pt x="11" y="283"/>
                  <a:pt x="13" y="285"/>
                </a:cubicBezTo>
                <a:cubicBezTo>
                  <a:pt x="16" y="282"/>
                  <a:pt x="16" y="282"/>
                  <a:pt x="16" y="282"/>
                </a:cubicBezTo>
                <a:cubicBezTo>
                  <a:pt x="14" y="280"/>
                  <a:pt x="12" y="278"/>
                  <a:pt x="11" y="276"/>
                </a:cubicBezTo>
                <a:lnTo>
                  <a:pt x="7" y="278"/>
                </a:lnTo>
                <a:close/>
                <a:moveTo>
                  <a:pt x="36" y="292"/>
                </a:moveTo>
                <a:cubicBezTo>
                  <a:pt x="35" y="296"/>
                  <a:pt x="35" y="296"/>
                  <a:pt x="35" y="296"/>
                </a:cubicBezTo>
                <a:cubicBezTo>
                  <a:pt x="37" y="296"/>
                  <a:pt x="40" y="296"/>
                  <a:pt x="42" y="296"/>
                </a:cubicBezTo>
                <a:cubicBezTo>
                  <a:pt x="43" y="296"/>
                  <a:pt x="43" y="296"/>
                  <a:pt x="43" y="296"/>
                </a:cubicBezTo>
                <a:cubicBezTo>
                  <a:pt x="43" y="292"/>
                  <a:pt x="43" y="292"/>
                  <a:pt x="43" y="292"/>
                </a:cubicBezTo>
                <a:cubicBezTo>
                  <a:pt x="42" y="292"/>
                  <a:pt x="42" y="292"/>
                  <a:pt x="42" y="292"/>
                </a:cubicBezTo>
                <a:cubicBezTo>
                  <a:pt x="40" y="292"/>
                  <a:pt x="38" y="292"/>
                  <a:pt x="36" y="292"/>
                </a:cubicBezTo>
                <a:close/>
                <a:moveTo>
                  <a:pt x="1" y="263"/>
                </a:moveTo>
                <a:cubicBezTo>
                  <a:pt x="1" y="266"/>
                  <a:pt x="2" y="269"/>
                  <a:pt x="3" y="271"/>
                </a:cubicBezTo>
                <a:cubicBezTo>
                  <a:pt x="7" y="269"/>
                  <a:pt x="7" y="269"/>
                  <a:pt x="7" y="269"/>
                </a:cubicBezTo>
                <a:cubicBezTo>
                  <a:pt x="6" y="267"/>
                  <a:pt x="5" y="265"/>
                  <a:pt x="5" y="262"/>
                </a:cubicBezTo>
                <a:lnTo>
                  <a:pt x="1" y="263"/>
                </a:ln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grpSp>
        <p:nvGrpSpPr>
          <p:cNvPr id="4" name="Group 3"/>
          <p:cNvGrpSpPr/>
          <p:nvPr/>
        </p:nvGrpSpPr>
        <p:grpSpPr>
          <a:xfrm>
            <a:off x="6730374" y="2579194"/>
            <a:ext cx="1045443" cy="1168121"/>
            <a:chOff x="6705443" y="2579193"/>
            <a:chExt cx="1045443" cy="1168121"/>
          </a:xfrm>
        </p:grpSpPr>
        <p:sp>
          <p:nvSpPr>
            <p:cNvPr id="35" name="Freeform 6"/>
            <p:cNvSpPr>
              <a:spLocks noChangeAspect="1" noEditPoints="1"/>
            </p:cNvSpPr>
            <p:nvPr/>
          </p:nvSpPr>
          <p:spPr bwMode="auto">
            <a:xfrm>
              <a:off x="6705443" y="2579193"/>
              <a:ext cx="442311" cy="581451"/>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24" name="Freeform 128"/>
            <p:cNvSpPr>
              <a:spLocks noChangeAspect="1"/>
            </p:cNvSpPr>
            <p:nvPr/>
          </p:nvSpPr>
          <p:spPr bwMode="black">
            <a:xfrm>
              <a:off x="7097892" y="3386591"/>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 name="Trapezoid 1"/>
            <p:cNvSpPr/>
            <p:nvPr/>
          </p:nvSpPr>
          <p:spPr bwMode="auto">
            <a:xfrm rot="8419041">
              <a:off x="6915480" y="2911222"/>
              <a:ext cx="549101" cy="678034"/>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101" h="678034">
                  <a:moveTo>
                    <a:pt x="0" y="678034"/>
                  </a:moveTo>
                  <a:lnTo>
                    <a:pt x="142540" y="0"/>
                  </a:lnTo>
                  <a:lnTo>
                    <a:pt x="430299" y="0"/>
                  </a:lnTo>
                  <a:lnTo>
                    <a:pt x="549101" y="643388"/>
                  </a:lnTo>
                  <a:lnTo>
                    <a:pt x="250203" y="389765"/>
                  </a:lnTo>
                  <a:lnTo>
                    <a:pt x="0" y="678034"/>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6" name="Rectangle 35"/>
          <p:cNvSpPr/>
          <p:nvPr/>
        </p:nvSpPr>
        <p:spPr>
          <a:xfrm>
            <a:off x="8480487" y="4241666"/>
            <a:ext cx="733492" cy="372387"/>
          </a:xfrm>
          <a:prstGeom prst="rect">
            <a:avLst/>
          </a:prstGeom>
        </p:spPr>
        <p:txBody>
          <a:bodyPr wrap="none" lIns="121899" tIns="60949" rIns="121899" bIns="60949">
            <a:spAutoFit/>
          </a:bodyPr>
          <a:lstStyle/>
          <a:p>
            <a:pPr defTabSz="914209">
              <a:lnSpc>
                <a:spcPct val="90000"/>
              </a:lnSpc>
              <a:buSzPct val="90000"/>
              <a:defRPr/>
            </a:pPr>
            <a:r>
              <a:rPr lang="en-US" kern="0" dirty="0">
                <a:gradFill>
                  <a:gsLst>
                    <a:gs pos="85000">
                      <a:srgbClr val="FFFFFF"/>
                    </a:gs>
                    <a:gs pos="0">
                      <a:srgbClr val="FFFFFF"/>
                    </a:gs>
                  </a:gsLst>
                  <a:lin ang="5400000" scaled="0"/>
                </a:gradFill>
              </a:rPr>
              <a:t>PaaS</a:t>
            </a:r>
          </a:p>
        </p:txBody>
      </p:sp>
      <p:grpSp>
        <p:nvGrpSpPr>
          <p:cNvPr id="6" name="Group 5"/>
          <p:cNvGrpSpPr/>
          <p:nvPr/>
        </p:nvGrpSpPr>
        <p:grpSpPr>
          <a:xfrm>
            <a:off x="8333090" y="2557292"/>
            <a:ext cx="1028286" cy="1211925"/>
            <a:chOff x="8237852" y="2535042"/>
            <a:chExt cx="1028286" cy="1211925"/>
          </a:xfrm>
        </p:grpSpPr>
        <p:pic>
          <p:nvPicPr>
            <p:cNvPr id="72" name="Picture 2" descr="\\MAGNUM\Projects\Microsoft\Cloud Power FY12\Design\Icons\PNGs\Web.png"/>
            <p:cNvPicPr>
              <a:picLocks noChangeAspect="1" noChangeArrowheads="1"/>
            </p:cNvPicPr>
            <p:nvPr/>
          </p:nvPicPr>
          <p:blipFill rotWithShape="1">
            <a:blip r:embed="rId3" cstate="print">
              <a:lum bright="100000"/>
            </a:blip>
            <a:srcRect t="1" b="-1316"/>
            <a:stretch/>
          </p:blipFill>
          <p:spPr bwMode="auto">
            <a:xfrm>
              <a:off x="8237852" y="2535042"/>
              <a:ext cx="676969" cy="685872"/>
            </a:xfrm>
            <a:prstGeom prst="rect">
              <a:avLst/>
            </a:prstGeom>
            <a:noFill/>
          </p:spPr>
        </p:pic>
        <p:sp>
          <p:nvSpPr>
            <p:cNvPr id="30" name="Freeform 128"/>
            <p:cNvSpPr>
              <a:spLocks noChangeAspect="1"/>
            </p:cNvSpPr>
            <p:nvPr/>
          </p:nvSpPr>
          <p:spPr bwMode="black">
            <a:xfrm>
              <a:off x="8613144" y="3386244"/>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Trapezoid 1"/>
            <p:cNvSpPr/>
            <p:nvPr/>
          </p:nvSpPr>
          <p:spPr bwMode="auto">
            <a:xfrm rot="9184644">
              <a:off x="8512224" y="2917660"/>
              <a:ext cx="575091" cy="661425"/>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282909 w 581807"/>
                <a:gd name="connsiteY4" fmla="*/ 389765 h 661425"/>
                <a:gd name="connsiteX5" fmla="*/ 0 w 581807"/>
                <a:gd name="connsiteY5" fmla="*/ 661425 h 661425"/>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151795 w 581807"/>
                <a:gd name="connsiteY4" fmla="*/ 370198 h 661425"/>
                <a:gd name="connsiteX5" fmla="*/ 0 w 581807"/>
                <a:gd name="connsiteY5" fmla="*/ 661425 h 661425"/>
                <a:gd name="connsiteX0" fmla="*/ 0 w 575091"/>
                <a:gd name="connsiteY0" fmla="*/ 661425 h 661425"/>
                <a:gd name="connsiteX1" fmla="*/ 175246 w 575091"/>
                <a:gd name="connsiteY1" fmla="*/ 0 h 661425"/>
                <a:gd name="connsiteX2" fmla="*/ 463005 w 575091"/>
                <a:gd name="connsiteY2" fmla="*/ 0 h 661425"/>
                <a:gd name="connsiteX3" fmla="*/ 575091 w 575091"/>
                <a:gd name="connsiteY3" fmla="*/ 592961 h 661425"/>
                <a:gd name="connsiteX4" fmla="*/ 151795 w 575091"/>
                <a:gd name="connsiteY4" fmla="*/ 370198 h 661425"/>
                <a:gd name="connsiteX5" fmla="*/ 0 w 575091"/>
                <a:gd name="connsiteY5" fmla="*/ 661425 h 6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091" h="661425">
                  <a:moveTo>
                    <a:pt x="0" y="661425"/>
                  </a:moveTo>
                  <a:lnTo>
                    <a:pt x="175246" y="0"/>
                  </a:lnTo>
                  <a:lnTo>
                    <a:pt x="463005" y="0"/>
                  </a:lnTo>
                  <a:lnTo>
                    <a:pt x="575091" y="592961"/>
                  </a:lnTo>
                  <a:lnTo>
                    <a:pt x="151795" y="370198"/>
                  </a:lnTo>
                  <a:lnTo>
                    <a:pt x="0" y="661425"/>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p:cNvSpPr/>
          <p:nvPr/>
        </p:nvSpPr>
        <p:spPr>
          <a:xfrm>
            <a:off x="1061884" y="4687314"/>
            <a:ext cx="7010429" cy="2170686"/>
          </a:xfrm>
          <a:prstGeom prst="rect">
            <a:avLst/>
          </a:prstGeom>
        </p:spPr>
        <p:txBody>
          <a:bodyPr wrap="square" anchor="ctr">
            <a:noAutofit/>
          </a:bodyPr>
          <a:lstStyle/>
          <a:p>
            <a:pPr algn="r"/>
            <a:r>
              <a:rPr lang="en-US" sz="4400" dirty="0">
                <a:solidFill>
                  <a:schemeClr val="bg1"/>
                </a:solidFill>
                <a:latin typeface="+mj-lt"/>
                <a:ea typeface="+mj-ea"/>
                <a:cs typeface="+mj-cs"/>
              </a:rPr>
              <a:t>From private to public Cloud</a:t>
            </a:r>
            <a:endParaRPr lang="sv-SE" sz="4400" dirty="0">
              <a:solidFill>
                <a:schemeClr val="bg1"/>
              </a:solidFill>
              <a:latin typeface="+mj-lt"/>
              <a:ea typeface="+mj-ea"/>
              <a:cs typeface="+mj-cs"/>
            </a:endParaRPr>
          </a:p>
        </p:txBody>
      </p:sp>
      <p:sp>
        <p:nvSpPr>
          <p:cNvPr id="37"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Microsoft Relational Storage Options</a:t>
            </a:r>
          </a:p>
        </p:txBody>
      </p:sp>
      <p:sp>
        <p:nvSpPr>
          <p:cNvPr id="38" name="Rectangle 37"/>
          <p:cNvSpPr/>
          <p:nvPr/>
        </p:nvSpPr>
        <p:spPr>
          <a:xfrm>
            <a:off x="1061884" y="548787"/>
            <a:ext cx="7010430" cy="1660204"/>
          </a:xfrm>
          <a:prstGeom prst="rect">
            <a:avLst/>
          </a:prstGeom>
        </p:spPr>
        <p:txBody>
          <a:bodyPr wrap="square" anchor="ctr">
            <a:noAutofit/>
          </a:bodyPr>
          <a:lstStyle/>
          <a:p>
            <a:pPr algn="r"/>
            <a:r>
              <a:rPr lang="en-US" sz="4400" dirty="0">
                <a:solidFill>
                  <a:schemeClr val="bg1"/>
                </a:solidFill>
                <a:latin typeface="+mj-lt"/>
                <a:ea typeface="+mj-ea"/>
                <a:cs typeface="+mj-cs"/>
              </a:rPr>
              <a:t>A Continuous offering</a:t>
            </a:r>
            <a:endParaRPr lang="sv-SE" sz="4400" dirty="0">
              <a:solidFill>
                <a:schemeClr val="bg1"/>
              </a:solidFill>
              <a:latin typeface="+mj-lt"/>
              <a:ea typeface="+mj-ea"/>
              <a:cs typeface="+mj-cs"/>
            </a:endParaRPr>
          </a:p>
        </p:txBody>
      </p:sp>
      <p:pic>
        <p:nvPicPr>
          <p:cNvPr id="26" name="Picture 2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77588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2767" y="1327354"/>
            <a:ext cx="6706466" cy="3804021"/>
          </a:xfrm>
          <a:prstGeom prst="rect">
            <a:avLst/>
          </a:prstGeom>
        </p:spPr>
      </p:pic>
      <p:sp>
        <p:nvSpPr>
          <p:cNvPr id="7" name="Content Placeholder 2"/>
          <p:cNvSpPr txBox="1">
            <a:spLocks/>
          </p:cNvSpPr>
          <p:nvPr/>
        </p:nvSpPr>
        <p:spPr>
          <a:xfrm>
            <a:off x="3347885" y="-17022"/>
            <a:ext cx="5496230" cy="1327354"/>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2400" spc="-51" dirty="0">
                <a:solidFill>
                  <a:schemeClr val="tx1"/>
                </a:solidFill>
                <a:latin typeface="+mj-lt"/>
              </a:rPr>
              <a:t>Web designers for tables, views, stored procs</a:t>
            </a:r>
          </a:p>
          <a:p>
            <a:pPr marL="3175" lvl="1" indent="0" algn="ctr" defTabSz="914325">
              <a:spcBef>
                <a:spcPts val="900"/>
              </a:spcBef>
              <a:buNone/>
            </a:pPr>
            <a:r>
              <a:rPr lang="en-US" sz="2400" spc="-51" dirty="0">
                <a:solidFill>
                  <a:schemeClr val="tx1"/>
                </a:solidFill>
                <a:latin typeface="+mj-lt"/>
              </a:rPr>
              <a:t>Interactive query editing and execution</a:t>
            </a:r>
            <a:endParaRPr lang="en-US" sz="3200" dirty="0">
              <a:solidFill>
                <a:schemeClr val="tx1"/>
              </a:solidFill>
              <a:latin typeface="+mj-lt"/>
            </a:endParaRPr>
          </a:p>
        </p:txBody>
      </p:sp>
      <p:pic>
        <p:nvPicPr>
          <p:cNvPr id="6" name="Picture 5"/>
          <p:cNvPicPr>
            <a:picLocks noChangeAspect="1"/>
          </p:cNvPicPr>
          <p:nvPr/>
        </p:nvPicPr>
        <p:blipFill>
          <a:blip r:embed="rId4">
            <a:biLevel thresh="25000"/>
          </a:blip>
          <a:stretch>
            <a:fillRect/>
          </a:stretch>
        </p:blipFill>
        <p:spPr>
          <a:xfrm>
            <a:off x="11287913" y="72570"/>
            <a:ext cx="817002" cy="859814"/>
          </a:xfrm>
          <a:prstGeom prst="rect">
            <a:avLst/>
          </a:prstGeom>
        </p:spPr>
      </p:pic>
      <p:sp>
        <p:nvSpPr>
          <p:cNvPr id="3" name="Title 2"/>
          <p:cNvSpPr>
            <a:spLocks noGrp="1"/>
          </p:cNvSpPr>
          <p:nvPr>
            <p:ph type="title"/>
          </p:nvPr>
        </p:nvSpPr>
        <p:spPr/>
        <p:txBody>
          <a:bodyPr/>
          <a:lstStyle/>
          <a:p>
            <a:r>
              <a:rPr lang="en-US" sz="3600" dirty="0"/>
              <a:t>Azure SQL Database Management Portal</a:t>
            </a:r>
          </a:p>
        </p:txBody>
      </p:sp>
    </p:spTree>
    <p:extLst>
      <p:ext uri="{BB962C8B-B14F-4D97-AF65-F5344CB8AC3E}">
        <p14:creationId xmlns:p14="http://schemas.microsoft.com/office/powerpoint/2010/main" val="1286480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DAC Deployment </a:t>
            </a:r>
            <a:br>
              <a:rPr lang="en-US" dirty="0"/>
            </a:br>
            <a:r>
              <a:rPr lang="en-US" dirty="0"/>
              <a:t>From SQL Server Management Studio</a:t>
            </a:r>
          </a:p>
        </p:txBody>
      </p:sp>
    </p:spTree>
    <p:extLst>
      <p:ext uri="{BB962C8B-B14F-4D97-AF65-F5344CB8AC3E}">
        <p14:creationId xmlns:p14="http://schemas.microsoft.com/office/powerpoint/2010/main" val="425363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Elastic Database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0879" y="4411663"/>
            <a:ext cx="1306559" cy="1515608"/>
          </a:xfrm>
          <a:prstGeom prst="rect">
            <a:avLst/>
          </a:prstGeom>
        </p:spPr>
      </p:pic>
    </p:spTree>
    <p:extLst>
      <p:ext uri="{BB962C8B-B14F-4D97-AF65-F5344CB8AC3E}">
        <p14:creationId xmlns:p14="http://schemas.microsoft.com/office/powerpoint/2010/main" val="16442696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9530" y="5597525"/>
            <a:ext cx="8069064" cy="917575"/>
          </a:xfrm>
        </p:spPr>
        <p:txBody>
          <a:bodyPr/>
          <a:lstStyle/>
          <a:p>
            <a:r>
              <a:rPr lang="en-US" dirty="0"/>
              <a:t>Elastic Database Pool</a:t>
            </a:r>
          </a:p>
        </p:txBody>
      </p:sp>
      <p:grpSp>
        <p:nvGrpSpPr>
          <p:cNvPr id="8" name="Group 7"/>
          <p:cNvGrpSpPr>
            <a:grpSpLocks noChangeAspect="1"/>
          </p:cNvGrpSpPr>
          <p:nvPr/>
        </p:nvGrpSpPr>
        <p:grpSpPr>
          <a:xfrm>
            <a:off x="2932113" y="927178"/>
            <a:ext cx="7486650" cy="3027285"/>
            <a:chOff x="3932238" y="1511429"/>
            <a:chExt cx="6359167" cy="2571378"/>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3358" y="2022434"/>
              <a:ext cx="1306559" cy="151560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60308" y="1816321"/>
              <a:ext cx="2023633" cy="206596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4787" y="2570677"/>
              <a:ext cx="990651" cy="419122"/>
            </a:xfrm>
            <a:prstGeom prst="rect">
              <a:avLst/>
            </a:prstGeom>
          </p:spPr>
        </p:pic>
        <p:sp>
          <p:nvSpPr>
            <p:cNvPr id="6" name="TextBox 5"/>
            <p:cNvSpPr txBox="1"/>
            <p:nvPr/>
          </p:nvSpPr>
          <p:spPr>
            <a:xfrm>
              <a:off x="8224301" y="1511429"/>
              <a:ext cx="2067104" cy="871008"/>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rgbClr val="343434"/>
                      </a:gs>
                      <a:gs pos="30000">
                        <a:srgbClr val="343434"/>
                      </a:gs>
                    </a:gsLst>
                    <a:lin ang="5400000" scaled="0"/>
                  </a:gradFill>
                </a:rPr>
                <a:t>Elastic Database </a:t>
              </a:r>
            </a:p>
            <a:p>
              <a:pPr>
                <a:lnSpc>
                  <a:spcPct val="90000"/>
                </a:lnSpc>
                <a:spcAft>
                  <a:spcPts val="600"/>
                </a:spcAft>
              </a:pPr>
              <a:r>
                <a:rPr lang="en-US" dirty="0">
                  <a:gradFill>
                    <a:gsLst>
                      <a:gs pos="2917">
                        <a:srgbClr val="343434"/>
                      </a:gs>
                      <a:gs pos="30000">
                        <a:srgbClr val="343434"/>
                      </a:gs>
                    </a:gsLst>
                    <a:lin ang="5400000" scaled="0"/>
                  </a:gradFill>
                </a:rPr>
                <a:t>Pool</a:t>
              </a:r>
            </a:p>
          </p:txBody>
        </p:sp>
        <p:sp>
          <p:nvSpPr>
            <p:cNvPr id="7" name="TextBox 6"/>
            <p:cNvSpPr txBox="1"/>
            <p:nvPr/>
          </p:nvSpPr>
          <p:spPr>
            <a:xfrm>
              <a:off x="3932238" y="3538042"/>
              <a:ext cx="2004588"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rgbClr val="343434"/>
                      </a:gs>
                      <a:gs pos="30000">
                        <a:srgbClr val="343434"/>
                      </a:gs>
                    </a:gsLst>
                    <a:lin ang="5400000" scaled="0"/>
                  </a:gradFill>
                </a:rPr>
                <a:t>Elastic Database</a:t>
              </a:r>
            </a:p>
          </p:txBody>
        </p:sp>
      </p:grpSp>
      <p:sp>
        <p:nvSpPr>
          <p:cNvPr id="9" name="Rectangle 8"/>
          <p:cNvSpPr/>
          <p:nvPr/>
        </p:nvSpPr>
        <p:spPr>
          <a:xfrm>
            <a:off x="3026531" y="4629325"/>
            <a:ext cx="6705600" cy="369332"/>
          </a:xfrm>
          <a:prstGeom prst="rect">
            <a:avLst/>
          </a:prstGeom>
        </p:spPr>
        <p:txBody>
          <a:bodyPr wrap="square">
            <a:spAutoFit/>
          </a:bodyPr>
          <a:lstStyle/>
          <a:p>
            <a:r>
              <a:rPr lang="en-US" dirty="0">
                <a:solidFill>
                  <a:srgbClr val="505050"/>
                </a:solidFill>
                <a:latin typeface="wf_segoe-ui_normal"/>
              </a:rPr>
              <a:t>Predictable model for deploying large numbers of databases</a:t>
            </a:r>
            <a:endParaRPr lang="en-US" dirty="0">
              <a:solidFill>
                <a:srgbClr val="343434"/>
              </a:solidFill>
            </a:endParaRPr>
          </a:p>
        </p:txBody>
      </p:sp>
    </p:spTree>
    <p:extLst>
      <p:ext uri="{BB962C8B-B14F-4D97-AF65-F5344CB8AC3E}">
        <p14:creationId xmlns:p14="http://schemas.microsoft.com/office/powerpoint/2010/main" val="254244129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4050197" y="5606298"/>
            <a:ext cx="7590192" cy="287870"/>
            <a:chOff x="4131411" y="5751738"/>
            <a:chExt cx="7742391" cy="260124"/>
          </a:xfrm>
        </p:grpSpPr>
        <p:sp>
          <p:nvSpPr>
            <p:cNvPr id="759" name="Rectangle 758"/>
            <p:cNvSpPr/>
            <p:nvPr/>
          </p:nvSpPr>
          <p:spPr bwMode="auto">
            <a:xfrm>
              <a:off x="6102696"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60" name="Rectangle 759"/>
            <p:cNvSpPr/>
            <p:nvPr/>
          </p:nvSpPr>
          <p:spPr bwMode="auto">
            <a:xfrm>
              <a:off x="8111579"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61" name="Rectangle 760"/>
            <p:cNvSpPr/>
            <p:nvPr/>
          </p:nvSpPr>
          <p:spPr bwMode="auto">
            <a:xfrm>
              <a:off x="10149783"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131411"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5" name="Title 1"/>
          <p:cNvSpPr txBox="1">
            <a:spLocks/>
          </p:cNvSpPr>
          <p:nvPr/>
        </p:nvSpPr>
        <p:spPr>
          <a:xfrm>
            <a:off x="269241" y="28995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dirty="0">
                <a:solidFill>
                  <a:srgbClr val="0088EE"/>
                </a:solidFill>
              </a:rPr>
              <a:t>Elastic Database Model</a:t>
            </a:r>
          </a:p>
        </p:txBody>
      </p:sp>
      <p:sp>
        <p:nvSpPr>
          <p:cNvPr id="6" name="Text Placeholder 2"/>
          <p:cNvSpPr txBox="1">
            <a:spLocks/>
          </p:cNvSpPr>
          <p:nvPr/>
        </p:nvSpPr>
        <p:spPr>
          <a:xfrm>
            <a:off x="387210" y="1508933"/>
            <a:ext cx="9976674" cy="252243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endParaRPr lang="en-US" sz="1961" dirty="0">
              <a:gradFill>
                <a:gsLst>
                  <a:gs pos="1250">
                    <a:srgbClr val="404040"/>
                  </a:gs>
                  <a:gs pos="100000">
                    <a:srgbClr val="404040"/>
                  </a:gs>
                </a:gsLst>
                <a:lin ang="5400000" scaled="0"/>
              </a:gradFill>
            </a:endParaRPr>
          </a:p>
        </p:txBody>
      </p:sp>
      <p:sp>
        <p:nvSpPr>
          <p:cNvPr id="10" name="Rectangle 9"/>
          <p:cNvSpPr/>
          <p:nvPr/>
        </p:nvSpPr>
        <p:spPr bwMode="auto">
          <a:xfrm>
            <a:off x="4050197" y="5361669"/>
            <a:ext cx="1685807" cy="510021"/>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11" name="Rectangle 10"/>
          <p:cNvSpPr/>
          <p:nvPr/>
        </p:nvSpPr>
        <p:spPr bwMode="auto">
          <a:xfrm>
            <a:off x="9929311" y="2233767"/>
            <a:ext cx="1685807" cy="3637923"/>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19" name="TextBox 18"/>
          <p:cNvSpPr txBox="1"/>
          <p:nvPr/>
        </p:nvSpPr>
        <p:spPr>
          <a:xfrm>
            <a:off x="4392089"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200</a:t>
            </a:r>
          </a:p>
        </p:txBody>
      </p:sp>
      <p:sp>
        <p:nvSpPr>
          <p:cNvPr id="20" name="TextBox 19"/>
          <p:cNvSpPr txBox="1"/>
          <p:nvPr/>
        </p:nvSpPr>
        <p:spPr>
          <a:xfrm>
            <a:off x="10234630" y="5819466"/>
            <a:ext cx="1015813"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1200</a:t>
            </a:r>
          </a:p>
        </p:txBody>
      </p:sp>
      <p:sp>
        <p:nvSpPr>
          <p:cNvPr id="22" name="TextBox 21"/>
          <p:cNvSpPr txBox="1"/>
          <p:nvPr/>
        </p:nvSpPr>
        <p:spPr>
          <a:xfrm>
            <a:off x="2820571" y="5819466"/>
            <a:ext cx="1222678" cy="615522"/>
          </a:xfrm>
          <a:prstGeom prst="rect">
            <a:avLst/>
          </a:prstGeom>
          <a:noFill/>
        </p:spPr>
        <p:txBody>
          <a:bodyPr wrap="square" lIns="179285" tIns="143428" rIns="179285" bIns="143428" rtlCol="0">
            <a:spAutoFit/>
          </a:bodyPr>
          <a:lstStyle/>
          <a:p>
            <a:pPr defTabSz="914367">
              <a:lnSpc>
                <a:spcPct val="90000"/>
              </a:lnSpc>
              <a:spcAft>
                <a:spcPts val="588"/>
              </a:spcAft>
            </a:pPr>
            <a:r>
              <a:rPr lang="en-US" sz="2353" dirty="0">
                <a:gradFill>
                  <a:gsLst>
                    <a:gs pos="2917">
                      <a:srgbClr val="404040"/>
                    </a:gs>
                    <a:gs pos="30000">
                      <a:srgbClr val="404040"/>
                    </a:gs>
                  </a:gsLst>
                  <a:lin ang="5400000" scaled="0"/>
                </a:gradFill>
              </a:rPr>
              <a:t>eDTUs</a:t>
            </a:r>
          </a:p>
        </p:txBody>
      </p:sp>
      <p:sp>
        <p:nvSpPr>
          <p:cNvPr id="32" name="Rectangle 31"/>
          <p:cNvSpPr/>
          <p:nvPr/>
        </p:nvSpPr>
        <p:spPr bwMode="auto">
          <a:xfrm>
            <a:off x="5980104" y="4794790"/>
            <a:ext cx="1685807" cy="1076900"/>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36" name="Rectangle 35"/>
          <p:cNvSpPr/>
          <p:nvPr/>
        </p:nvSpPr>
        <p:spPr bwMode="auto">
          <a:xfrm>
            <a:off x="7955478" y="3693130"/>
            <a:ext cx="1685807" cy="2178560"/>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39" name="TextBox 38"/>
          <p:cNvSpPr txBox="1"/>
          <p:nvPr/>
        </p:nvSpPr>
        <p:spPr>
          <a:xfrm>
            <a:off x="6421713"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400</a:t>
            </a:r>
          </a:p>
        </p:txBody>
      </p:sp>
      <p:sp>
        <p:nvSpPr>
          <p:cNvPr id="40" name="TextBox 39"/>
          <p:cNvSpPr txBox="1"/>
          <p:nvPr/>
        </p:nvSpPr>
        <p:spPr>
          <a:xfrm>
            <a:off x="8328172"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800</a:t>
            </a:r>
          </a:p>
        </p:txBody>
      </p:sp>
      <p:sp>
        <p:nvSpPr>
          <p:cNvPr id="3" name="TextBox 2"/>
          <p:cNvSpPr txBox="1"/>
          <p:nvPr/>
        </p:nvSpPr>
        <p:spPr>
          <a:xfrm>
            <a:off x="5790841" y="203939"/>
            <a:ext cx="1570108"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00B050"/>
                </a:solidFill>
              </a:rPr>
              <a:t>PREVIEW</a:t>
            </a:r>
          </a:p>
        </p:txBody>
      </p:sp>
      <p:sp>
        <p:nvSpPr>
          <p:cNvPr id="23" name="Text Placeholder 2"/>
          <p:cNvSpPr txBox="1">
            <a:spLocks/>
          </p:cNvSpPr>
          <p:nvPr/>
        </p:nvSpPr>
        <p:spPr>
          <a:xfrm>
            <a:off x="350525" y="1213055"/>
            <a:ext cx="9480579" cy="252243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buFont typeface="Wingdings" panose="05000000000000000000" pitchFamily="2" charset="2"/>
              <a:buChar char="§"/>
            </a:pPr>
            <a:r>
              <a:rPr lang="en-US" sz="2000" dirty="0">
                <a:solidFill>
                  <a:srgbClr val="0088EE"/>
                </a:solidFill>
              </a:rPr>
              <a:t>Elastic databases, Elastic database pools</a:t>
            </a:r>
          </a:p>
          <a:p>
            <a:pPr>
              <a:lnSpc>
                <a:spcPct val="100000"/>
              </a:lnSpc>
              <a:buFont typeface="Wingdings" panose="05000000000000000000" pitchFamily="2" charset="2"/>
              <a:buChar char="§"/>
            </a:pPr>
            <a:r>
              <a:rPr lang="en-US" sz="2000" dirty="0">
                <a:solidFill>
                  <a:srgbClr val="0088EE"/>
                </a:solidFill>
              </a:rPr>
              <a:t>Pooled resources leveraged by many databases</a:t>
            </a:r>
          </a:p>
          <a:p>
            <a:pPr>
              <a:lnSpc>
                <a:spcPct val="100000"/>
              </a:lnSpc>
              <a:buFont typeface="Wingdings" panose="05000000000000000000" pitchFamily="2" charset="2"/>
              <a:buChar char="§"/>
            </a:pPr>
            <a:r>
              <a:rPr lang="en-US" sz="2000" b="1" dirty="0">
                <a:solidFill>
                  <a:srgbClr val="0088EE"/>
                </a:solidFill>
              </a:rPr>
              <a:t>Standard</a:t>
            </a:r>
            <a:r>
              <a:rPr lang="en-US" sz="2000" dirty="0">
                <a:solidFill>
                  <a:srgbClr val="0088EE"/>
                </a:solidFill>
              </a:rPr>
              <a:t> elastic pool provides 200-1200* eDTUs for up to 100* databases</a:t>
            </a:r>
          </a:p>
          <a:p>
            <a:pPr>
              <a:lnSpc>
                <a:spcPct val="100000"/>
              </a:lnSpc>
              <a:buFont typeface="Wingdings" panose="05000000000000000000" pitchFamily="2" charset="2"/>
              <a:buChar char="§"/>
            </a:pPr>
            <a:r>
              <a:rPr lang="en-US" sz="2000" b="1" dirty="0">
                <a:solidFill>
                  <a:srgbClr val="0088EE"/>
                </a:solidFill>
              </a:rPr>
              <a:t>Elastic Standard </a:t>
            </a:r>
            <a:r>
              <a:rPr lang="en-US" sz="2000" dirty="0">
                <a:solidFill>
                  <a:srgbClr val="0088EE"/>
                </a:solidFill>
              </a:rPr>
              <a:t>databases can burst up to 100 eDTUs (S3 level)</a:t>
            </a:r>
          </a:p>
          <a:p>
            <a:pPr>
              <a:lnSpc>
                <a:spcPct val="100000"/>
              </a:lnSpc>
              <a:buFont typeface="Wingdings" panose="05000000000000000000" pitchFamily="2" charset="2"/>
              <a:buChar char="§"/>
            </a:pPr>
            <a:r>
              <a:rPr lang="en-US" sz="2000" dirty="0">
                <a:solidFill>
                  <a:srgbClr val="0088EE"/>
                </a:solidFill>
              </a:rPr>
              <a:t>Create/configure pool via portal, PowerShell, REST APIs </a:t>
            </a:r>
          </a:p>
          <a:p>
            <a:pPr>
              <a:lnSpc>
                <a:spcPct val="100000"/>
              </a:lnSpc>
              <a:buFont typeface="Wingdings" panose="05000000000000000000" pitchFamily="2" charset="2"/>
              <a:buChar char="§"/>
            </a:pPr>
            <a:r>
              <a:rPr lang="en-US" sz="2000" dirty="0">
                <a:solidFill>
                  <a:srgbClr val="0088EE"/>
                </a:solidFill>
              </a:rPr>
              <a:t>Move databases in/out using portal, PowerShell, REST APIs, T-SQL</a:t>
            </a:r>
          </a:p>
          <a:p>
            <a:pPr>
              <a:lnSpc>
                <a:spcPct val="100000"/>
              </a:lnSpc>
              <a:buFont typeface="Wingdings" panose="05000000000000000000" pitchFamily="2" charset="2"/>
              <a:buChar char="§"/>
            </a:pPr>
            <a:r>
              <a:rPr lang="en-US" sz="2000" dirty="0">
                <a:solidFill>
                  <a:srgbClr val="0088EE"/>
                </a:solidFill>
              </a:rPr>
              <a:t>Databases remain online throughout</a:t>
            </a:r>
          </a:p>
          <a:p>
            <a:pPr>
              <a:lnSpc>
                <a:spcPct val="100000"/>
              </a:lnSpc>
              <a:buFont typeface="Wingdings" panose="05000000000000000000" pitchFamily="2" charset="2"/>
              <a:buChar char="§"/>
            </a:pPr>
            <a:r>
              <a:rPr lang="en-US" sz="2000" dirty="0">
                <a:solidFill>
                  <a:srgbClr val="0088EE"/>
                </a:solidFill>
              </a:rPr>
              <a:t>Monitoring and alerting is available on both pool and databases  </a:t>
            </a:r>
          </a:p>
        </p:txBody>
      </p:sp>
      <p:sp>
        <p:nvSpPr>
          <p:cNvPr id="15" name="Rectangle 14"/>
          <p:cNvSpPr/>
          <p:nvPr/>
        </p:nvSpPr>
        <p:spPr>
          <a:xfrm>
            <a:off x="269241" y="6495443"/>
            <a:ext cx="8483602" cy="301727"/>
          </a:xfrm>
          <a:prstGeom prst="rect">
            <a:avLst/>
          </a:prstGeom>
        </p:spPr>
        <p:txBody>
          <a:bodyPr wrap="none">
            <a:spAutoFit/>
          </a:bodyPr>
          <a:lstStyle/>
          <a:p>
            <a:pPr defTabSz="914367"/>
            <a:r>
              <a:rPr lang="en-US" sz="1372" dirty="0">
                <a:solidFill>
                  <a:srgbClr val="404040"/>
                </a:solidFill>
              </a:rPr>
              <a:t>*Additional pricing tiers may be introduced, and the ranges and limits may be increased during the preview</a:t>
            </a:r>
          </a:p>
        </p:txBody>
      </p:sp>
      <p:grpSp>
        <p:nvGrpSpPr>
          <p:cNvPr id="7" name="Group 6"/>
          <p:cNvGrpSpPr/>
          <p:nvPr/>
        </p:nvGrpSpPr>
        <p:grpSpPr>
          <a:xfrm>
            <a:off x="4228449" y="5473097"/>
            <a:ext cx="1281055" cy="271667"/>
            <a:chOff x="4313237" y="5582348"/>
            <a:chExt cx="1306743" cy="277114"/>
          </a:xfrm>
        </p:grpSpPr>
        <p:grpSp>
          <p:nvGrpSpPr>
            <p:cNvPr id="2" name="Group 1"/>
            <p:cNvGrpSpPr/>
            <p:nvPr/>
          </p:nvGrpSpPr>
          <p:grpSpPr>
            <a:xfrm>
              <a:off x="4387586" y="5582348"/>
              <a:ext cx="602070" cy="223776"/>
              <a:chOff x="621719" y="4712770"/>
              <a:chExt cx="1904166" cy="707737"/>
            </a:xfrm>
          </p:grpSpPr>
          <p:sp>
            <p:nvSpPr>
              <p:cNvPr id="30" name="Can 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 name="Can 3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 name="Can 3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5" name="Group 34"/>
            <p:cNvGrpSpPr/>
            <p:nvPr/>
          </p:nvGrpSpPr>
          <p:grpSpPr>
            <a:xfrm>
              <a:off x="4353433" y="5611941"/>
              <a:ext cx="602070" cy="223776"/>
              <a:chOff x="621719" y="4712770"/>
              <a:chExt cx="1904166" cy="707737"/>
            </a:xfrm>
          </p:grpSpPr>
          <p:sp>
            <p:nvSpPr>
              <p:cNvPr id="37" name="Can 3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 name="Can 3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 name="Can 4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2" name="Group 41"/>
            <p:cNvGrpSpPr/>
            <p:nvPr/>
          </p:nvGrpSpPr>
          <p:grpSpPr>
            <a:xfrm>
              <a:off x="4313237" y="5635686"/>
              <a:ext cx="602070" cy="223776"/>
              <a:chOff x="621719" y="4712770"/>
              <a:chExt cx="1904166" cy="707737"/>
            </a:xfrm>
          </p:grpSpPr>
          <p:sp>
            <p:nvSpPr>
              <p:cNvPr id="43" name="Can 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 name="Can 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 name="Can 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 name="Group 45"/>
            <p:cNvGrpSpPr/>
            <p:nvPr/>
          </p:nvGrpSpPr>
          <p:grpSpPr>
            <a:xfrm>
              <a:off x="5017910" y="5582348"/>
              <a:ext cx="602070" cy="223776"/>
              <a:chOff x="621719" y="4712770"/>
              <a:chExt cx="1904166" cy="707737"/>
            </a:xfrm>
          </p:grpSpPr>
          <p:sp>
            <p:nvSpPr>
              <p:cNvPr id="47" name="Can 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 name="Can 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 name="Can 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0" name="Group 49"/>
            <p:cNvGrpSpPr/>
            <p:nvPr/>
          </p:nvGrpSpPr>
          <p:grpSpPr>
            <a:xfrm>
              <a:off x="4983757" y="5611941"/>
              <a:ext cx="602070" cy="223776"/>
              <a:chOff x="621719" y="4712770"/>
              <a:chExt cx="1904166" cy="707737"/>
            </a:xfrm>
          </p:grpSpPr>
          <p:sp>
            <p:nvSpPr>
              <p:cNvPr id="51" name="Can 5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 name="Can 5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 name="Can 5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4" name="Group 53"/>
            <p:cNvGrpSpPr/>
            <p:nvPr/>
          </p:nvGrpSpPr>
          <p:grpSpPr>
            <a:xfrm>
              <a:off x="4943561" y="5635686"/>
              <a:ext cx="602070" cy="223776"/>
              <a:chOff x="621719" y="4712770"/>
              <a:chExt cx="1904166" cy="707737"/>
            </a:xfrm>
          </p:grpSpPr>
          <p:sp>
            <p:nvSpPr>
              <p:cNvPr id="55" name="Can 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 name="Can 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 name="Can 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33" name="Group 132"/>
          <p:cNvGrpSpPr/>
          <p:nvPr/>
        </p:nvGrpSpPr>
        <p:grpSpPr>
          <a:xfrm>
            <a:off x="6170703" y="5468185"/>
            <a:ext cx="1281055" cy="271667"/>
            <a:chOff x="4313237" y="5582348"/>
            <a:chExt cx="1306743" cy="277114"/>
          </a:xfrm>
        </p:grpSpPr>
        <p:grpSp>
          <p:nvGrpSpPr>
            <p:cNvPr id="134" name="Group 133"/>
            <p:cNvGrpSpPr/>
            <p:nvPr/>
          </p:nvGrpSpPr>
          <p:grpSpPr>
            <a:xfrm>
              <a:off x="4387586" y="5582348"/>
              <a:ext cx="602070" cy="223776"/>
              <a:chOff x="621719" y="4712770"/>
              <a:chExt cx="1904166" cy="707737"/>
            </a:xfrm>
          </p:grpSpPr>
          <p:sp>
            <p:nvSpPr>
              <p:cNvPr id="155" name="Can 1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6" name="Can 1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7" name="Can 1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5" name="Group 134"/>
            <p:cNvGrpSpPr/>
            <p:nvPr/>
          </p:nvGrpSpPr>
          <p:grpSpPr>
            <a:xfrm>
              <a:off x="4353433" y="5611941"/>
              <a:ext cx="602070" cy="223776"/>
              <a:chOff x="621719" y="4712770"/>
              <a:chExt cx="1904166" cy="707737"/>
            </a:xfrm>
          </p:grpSpPr>
          <p:sp>
            <p:nvSpPr>
              <p:cNvPr id="152" name="Can 1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3" name="Can 1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4" name="Can 1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6" name="Group 135"/>
            <p:cNvGrpSpPr/>
            <p:nvPr/>
          </p:nvGrpSpPr>
          <p:grpSpPr>
            <a:xfrm>
              <a:off x="4313237" y="5635686"/>
              <a:ext cx="602070" cy="223776"/>
              <a:chOff x="621719" y="4712770"/>
              <a:chExt cx="1904166" cy="707737"/>
            </a:xfrm>
          </p:grpSpPr>
          <p:sp>
            <p:nvSpPr>
              <p:cNvPr id="149" name="Can 1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0" name="Can 1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1" name="Can 1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7" name="Group 136"/>
            <p:cNvGrpSpPr/>
            <p:nvPr/>
          </p:nvGrpSpPr>
          <p:grpSpPr>
            <a:xfrm>
              <a:off x="5017910" y="5582348"/>
              <a:ext cx="602070" cy="223776"/>
              <a:chOff x="621719" y="4712770"/>
              <a:chExt cx="1904166" cy="707737"/>
            </a:xfrm>
          </p:grpSpPr>
          <p:sp>
            <p:nvSpPr>
              <p:cNvPr id="146" name="Can 1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7" name="Can 1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8" name="Can 1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8" name="Group 137"/>
            <p:cNvGrpSpPr/>
            <p:nvPr/>
          </p:nvGrpSpPr>
          <p:grpSpPr>
            <a:xfrm>
              <a:off x="4983757" y="5611941"/>
              <a:ext cx="602070" cy="223776"/>
              <a:chOff x="621719" y="4712770"/>
              <a:chExt cx="1904166" cy="707737"/>
            </a:xfrm>
          </p:grpSpPr>
          <p:sp>
            <p:nvSpPr>
              <p:cNvPr id="143" name="Can 1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4" name="Can 1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5" name="Can 1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9" name="Group 138"/>
            <p:cNvGrpSpPr/>
            <p:nvPr/>
          </p:nvGrpSpPr>
          <p:grpSpPr>
            <a:xfrm>
              <a:off x="4943561" y="5635686"/>
              <a:ext cx="602070" cy="223776"/>
              <a:chOff x="621719" y="4712770"/>
              <a:chExt cx="1904166" cy="707737"/>
            </a:xfrm>
          </p:grpSpPr>
          <p:sp>
            <p:nvSpPr>
              <p:cNvPr id="140" name="Can 1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1" name="Can 1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2" name="Can 1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58" name="Group 157"/>
          <p:cNvGrpSpPr/>
          <p:nvPr/>
        </p:nvGrpSpPr>
        <p:grpSpPr>
          <a:xfrm>
            <a:off x="6170703" y="5248991"/>
            <a:ext cx="1281055" cy="271667"/>
            <a:chOff x="4313237" y="5582348"/>
            <a:chExt cx="1306743" cy="277114"/>
          </a:xfrm>
        </p:grpSpPr>
        <p:grpSp>
          <p:nvGrpSpPr>
            <p:cNvPr id="159" name="Group 158"/>
            <p:cNvGrpSpPr/>
            <p:nvPr/>
          </p:nvGrpSpPr>
          <p:grpSpPr>
            <a:xfrm>
              <a:off x="4387586" y="5582348"/>
              <a:ext cx="602070" cy="223776"/>
              <a:chOff x="621719" y="4712770"/>
              <a:chExt cx="1904166" cy="707737"/>
            </a:xfrm>
          </p:grpSpPr>
          <p:sp>
            <p:nvSpPr>
              <p:cNvPr id="180" name="Can 1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81" name="Can 1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82" name="Can 1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0" name="Group 159"/>
            <p:cNvGrpSpPr/>
            <p:nvPr/>
          </p:nvGrpSpPr>
          <p:grpSpPr>
            <a:xfrm>
              <a:off x="4353433" y="5611941"/>
              <a:ext cx="602070" cy="223776"/>
              <a:chOff x="621719" y="4712770"/>
              <a:chExt cx="1904166" cy="707737"/>
            </a:xfrm>
          </p:grpSpPr>
          <p:sp>
            <p:nvSpPr>
              <p:cNvPr id="177" name="Can 1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8" name="Can 1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9" name="Can 1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1" name="Group 160"/>
            <p:cNvGrpSpPr/>
            <p:nvPr/>
          </p:nvGrpSpPr>
          <p:grpSpPr>
            <a:xfrm>
              <a:off x="4313237" y="5635686"/>
              <a:ext cx="602070" cy="223776"/>
              <a:chOff x="621719" y="4712770"/>
              <a:chExt cx="1904166" cy="707737"/>
            </a:xfrm>
          </p:grpSpPr>
          <p:sp>
            <p:nvSpPr>
              <p:cNvPr id="174" name="Can 1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5" name="Can 1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6" name="Can 1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2" name="Group 161"/>
            <p:cNvGrpSpPr/>
            <p:nvPr/>
          </p:nvGrpSpPr>
          <p:grpSpPr>
            <a:xfrm>
              <a:off x="5017910" y="5582348"/>
              <a:ext cx="602070" cy="223776"/>
              <a:chOff x="621719" y="4712770"/>
              <a:chExt cx="1904166" cy="707737"/>
            </a:xfrm>
          </p:grpSpPr>
          <p:sp>
            <p:nvSpPr>
              <p:cNvPr id="171" name="Can 1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2" name="Can 1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3" name="Can 1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3" name="Group 162"/>
            <p:cNvGrpSpPr/>
            <p:nvPr/>
          </p:nvGrpSpPr>
          <p:grpSpPr>
            <a:xfrm>
              <a:off x="4983757" y="5611941"/>
              <a:ext cx="602070" cy="223776"/>
              <a:chOff x="621719" y="4712770"/>
              <a:chExt cx="1904166" cy="707737"/>
            </a:xfrm>
          </p:grpSpPr>
          <p:sp>
            <p:nvSpPr>
              <p:cNvPr id="168" name="Can 1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9" name="Can 1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0" name="Can 1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4" name="Group 163"/>
            <p:cNvGrpSpPr/>
            <p:nvPr/>
          </p:nvGrpSpPr>
          <p:grpSpPr>
            <a:xfrm>
              <a:off x="4943561" y="5635686"/>
              <a:ext cx="602070" cy="223776"/>
              <a:chOff x="621719" y="4712770"/>
              <a:chExt cx="1904166" cy="707737"/>
            </a:xfrm>
          </p:grpSpPr>
          <p:sp>
            <p:nvSpPr>
              <p:cNvPr id="165" name="Can 1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6" name="Can 1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7" name="Can 1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83" name="Group 182"/>
          <p:cNvGrpSpPr/>
          <p:nvPr/>
        </p:nvGrpSpPr>
        <p:grpSpPr>
          <a:xfrm>
            <a:off x="6170703" y="5019247"/>
            <a:ext cx="1281055" cy="271667"/>
            <a:chOff x="4313237" y="5582348"/>
            <a:chExt cx="1306743" cy="277114"/>
          </a:xfrm>
        </p:grpSpPr>
        <p:grpSp>
          <p:nvGrpSpPr>
            <p:cNvPr id="184" name="Group 183"/>
            <p:cNvGrpSpPr/>
            <p:nvPr/>
          </p:nvGrpSpPr>
          <p:grpSpPr>
            <a:xfrm>
              <a:off x="4387586" y="5582348"/>
              <a:ext cx="602070" cy="223776"/>
              <a:chOff x="621719" y="4712770"/>
              <a:chExt cx="1904166" cy="707737"/>
            </a:xfrm>
          </p:grpSpPr>
          <p:sp>
            <p:nvSpPr>
              <p:cNvPr id="205" name="Can 2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6" name="Can 2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7" name="Can 2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5" name="Group 184"/>
            <p:cNvGrpSpPr/>
            <p:nvPr/>
          </p:nvGrpSpPr>
          <p:grpSpPr>
            <a:xfrm>
              <a:off x="4353433" y="5611941"/>
              <a:ext cx="602070" cy="223776"/>
              <a:chOff x="621719" y="4712770"/>
              <a:chExt cx="1904166" cy="707737"/>
            </a:xfrm>
          </p:grpSpPr>
          <p:sp>
            <p:nvSpPr>
              <p:cNvPr id="202" name="Can 2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3" name="Can 2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4" name="Can 2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6" name="Group 185"/>
            <p:cNvGrpSpPr/>
            <p:nvPr/>
          </p:nvGrpSpPr>
          <p:grpSpPr>
            <a:xfrm>
              <a:off x="4313237" y="5635686"/>
              <a:ext cx="602070" cy="223776"/>
              <a:chOff x="621719" y="4712770"/>
              <a:chExt cx="1904166" cy="707737"/>
            </a:xfrm>
          </p:grpSpPr>
          <p:sp>
            <p:nvSpPr>
              <p:cNvPr id="199" name="Can 1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0" name="Can 1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1" name="Can 2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7" name="Group 186"/>
            <p:cNvGrpSpPr/>
            <p:nvPr/>
          </p:nvGrpSpPr>
          <p:grpSpPr>
            <a:xfrm>
              <a:off x="5017910" y="5582348"/>
              <a:ext cx="602070" cy="223776"/>
              <a:chOff x="621719" y="4712770"/>
              <a:chExt cx="1904166" cy="707737"/>
            </a:xfrm>
          </p:grpSpPr>
          <p:sp>
            <p:nvSpPr>
              <p:cNvPr id="196" name="Can 1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7" name="Can 1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8" name="Can 1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8" name="Group 187"/>
            <p:cNvGrpSpPr/>
            <p:nvPr/>
          </p:nvGrpSpPr>
          <p:grpSpPr>
            <a:xfrm>
              <a:off x="4983757" y="5611941"/>
              <a:ext cx="602070" cy="223776"/>
              <a:chOff x="621719" y="4712770"/>
              <a:chExt cx="1904166" cy="707737"/>
            </a:xfrm>
          </p:grpSpPr>
          <p:sp>
            <p:nvSpPr>
              <p:cNvPr id="193" name="Can 1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4" name="Can 1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5" name="Can 1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9" name="Group 188"/>
            <p:cNvGrpSpPr/>
            <p:nvPr/>
          </p:nvGrpSpPr>
          <p:grpSpPr>
            <a:xfrm>
              <a:off x="4943561" y="5635686"/>
              <a:ext cx="602070" cy="223776"/>
              <a:chOff x="621719" y="4712770"/>
              <a:chExt cx="1904166" cy="707737"/>
            </a:xfrm>
          </p:grpSpPr>
          <p:sp>
            <p:nvSpPr>
              <p:cNvPr id="190" name="Can 1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1" name="Can 1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2" name="Can 1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08" name="Group 207"/>
          <p:cNvGrpSpPr/>
          <p:nvPr/>
        </p:nvGrpSpPr>
        <p:grpSpPr>
          <a:xfrm>
            <a:off x="8187658" y="5468185"/>
            <a:ext cx="1281055" cy="271667"/>
            <a:chOff x="4313237" y="5582348"/>
            <a:chExt cx="1306743" cy="277114"/>
          </a:xfrm>
        </p:grpSpPr>
        <p:grpSp>
          <p:nvGrpSpPr>
            <p:cNvPr id="209" name="Group 208"/>
            <p:cNvGrpSpPr/>
            <p:nvPr/>
          </p:nvGrpSpPr>
          <p:grpSpPr>
            <a:xfrm>
              <a:off x="4387586" y="5582348"/>
              <a:ext cx="602070" cy="223776"/>
              <a:chOff x="621719" y="4712770"/>
              <a:chExt cx="1904166" cy="707737"/>
            </a:xfrm>
          </p:grpSpPr>
          <p:sp>
            <p:nvSpPr>
              <p:cNvPr id="230" name="Can 2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31" name="Can 23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32" name="Can 23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0" name="Group 209"/>
            <p:cNvGrpSpPr/>
            <p:nvPr/>
          </p:nvGrpSpPr>
          <p:grpSpPr>
            <a:xfrm>
              <a:off x="4353433" y="5611941"/>
              <a:ext cx="602070" cy="223776"/>
              <a:chOff x="621719" y="4712770"/>
              <a:chExt cx="1904166" cy="707737"/>
            </a:xfrm>
          </p:grpSpPr>
          <p:sp>
            <p:nvSpPr>
              <p:cNvPr id="227" name="Can 22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8" name="Can 22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9" name="Can 22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1" name="Group 210"/>
            <p:cNvGrpSpPr/>
            <p:nvPr/>
          </p:nvGrpSpPr>
          <p:grpSpPr>
            <a:xfrm>
              <a:off x="4313237" y="5635686"/>
              <a:ext cx="602070" cy="223776"/>
              <a:chOff x="621719" y="4712770"/>
              <a:chExt cx="1904166" cy="707737"/>
            </a:xfrm>
          </p:grpSpPr>
          <p:sp>
            <p:nvSpPr>
              <p:cNvPr id="224" name="Can 22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5" name="Can 22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6" name="Can 22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2" name="Group 211"/>
            <p:cNvGrpSpPr/>
            <p:nvPr/>
          </p:nvGrpSpPr>
          <p:grpSpPr>
            <a:xfrm>
              <a:off x="5017910" y="5582348"/>
              <a:ext cx="602070" cy="223776"/>
              <a:chOff x="621719" y="4712770"/>
              <a:chExt cx="1904166" cy="707737"/>
            </a:xfrm>
          </p:grpSpPr>
          <p:sp>
            <p:nvSpPr>
              <p:cNvPr id="221" name="Can 22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2" name="Can 22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3" name="Can 22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3" name="Group 212"/>
            <p:cNvGrpSpPr/>
            <p:nvPr/>
          </p:nvGrpSpPr>
          <p:grpSpPr>
            <a:xfrm>
              <a:off x="4983757" y="5611941"/>
              <a:ext cx="602070" cy="223776"/>
              <a:chOff x="621719" y="4712770"/>
              <a:chExt cx="1904166" cy="707737"/>
            </a:xfrm>
          </p:grpSpPr>
          <p:sp>
            <p:nvSpPr>
              <p:cNvPr id="218" name="Can 21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9" name="Can 21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0" name="Can 21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4" name="Group 213"/>
            <p:cNvGrpSpPr/>
            <p:nvPr/>
          </p:nvGrpSpPr>
          <p:grpSpPr>
            <a:xfrm>
              <a:off x="4943561" y="5635686"/>
              <a:ext cx="602070" cy="223776"/>
              <a:chOff x="621719" y="4712770"/>
              <a:chExt cx="1904166" cy="707737"/>
            </a:xfrm>
          </p:grpSpPr>
          <p:sp>
            <p:nvSpPr>
              <p:cNvPr id="215" name="Can 21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6" name="Can 21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7" name="Can 21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33" name="Group 232"/>
          <p:cNvGrpSpPr/>
          <p:nvPr/>
        </p:nvGrpSpPr>
        <p:grpSpPr>
          <a:xfrm>
            <a:off x="8187658" y="5248991"/>
            <a:ext cx="1281055" cy="271667"/>
            <a:chOff x="4313237" y="5582348"/>
            <a:chExt cx="1306743" cy="277114"/>
          </a:xfrm>
        </p:grpSpPr>
        <p:grpSp>
          <p:nvGrpSpPr>
            <p:cNvPr id="234" name="Group 233"/>
            <p:cNvGrpSpPr/>
            <p:nvPr/>
          </p:nvGrpSpPr>
          <p:grpSpPr>
            <a:xfrm>
              <a:off x="4387586" y="5582348"/>
              <a:ext cx="602070" cy="223776"/>
              <a:chOff x="621719" y="4712770"/>
              <a:chExt cx="1904166" cy="707737"/>
            </a:xfrm>
          </p:grpSpPr>
          <p:sp>
            <p:nvSpPr>
              <p:cNvPr id="255" name="Can 2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6" name="Can 2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7" name="Can 2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5" name="Group 234"/>
            <p:cNvGrpSpPr/>
            <p:nvPr/>
          </p:nvGrpSpPr>
          <p:grpSpPr>
            <a:xfrm>
              <a:off x="4353433" y="5611941"/>
              <a:ext cx="602070" cy="223776"/>
              <a:chOff x="621719" y="4712770"/>
              <a:chExt cx="1904166" cy="707737"/>
            </a:xfrm>
          </p:grpSpPr>
          <p:sp>
            <p:nvSpPr>
              <p:cNvPr id="252" name="Can 2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3" name="Can 2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4" name="Can 2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6" name="Group 235"/>
            <p:cNvGrpSpPr/>
            <p:nvPr/>
          </p:nvGrpSpPr>
          <p:grpSpPr>
            <a:xfrm>
              <a:off x="4313237" y="5635686"/>
              <a:ext cx="602070" cy="223776"/>
              <a:chOff x="621719" y="4712770"/>
              <a:chExt cx="1904166" cy="707737"/>
            </a:xfrm>
          </p:grpSpPr>
          <p:sp>
            <p:nvSpPr>
              <p:cNvPr id="249" name="Can 2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0" name="Can 2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1" name="Can 2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7" name="Group 236"/>
            <p:cNvGrpSpPr/>
            <p:nvPr/>
          </p:nvGrpSpPr>
          <p:grpSpPr>
            <a:xfrm>
              <a:off x="5017910" y="5582348"/>
              <a:ext cx="602070" cy="223776"/>
              <a:chOff x="621719" y="4712770"/>
              <a:chExt cx="1904166" cy="707737"/>
            </a:xfrm>
          </p:grpSpPr>
          <p:sp>
            <p:nvSpPr>
              <p:cNvPr id="246" name="Can 2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7" name="Can 2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8" name="Can 2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8" name="Group 237"/>
            <p:cNvGrpSpPr/>
            <p:nvPr/>
          </p:nvGrpSpPr>
          <p:grpSpPr>
            <a:xfrm>
              <a:off x="4983757" y="5611941"/>
              <a:ext cx="602070" cy="223776"/>
              <a:chOff x="621719" y="4712770"/>
              <a:chExt cx="1904166" cy="707737"/>
            </a:xfrm>
          </p:grpSpPr>
          <p:sp>
            <p:nvSpPr>
              <p:cNvPr id="243" name="Can 2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4" name="Can 2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5" name="Can 2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9" name="Group 238"/>
            <p:cNvGrpSpPr/>
            <p:nvPr/>
          </p:nvGrpSpPr>
          <p:grpSpPr>
            <a:xfrm>
              <a:off x="4943561" y="5635686"/>
              <a:ext cx="602070" cy="223776"/>
              <a:chOff x="621719" y="4712770"/>
              <a:chExt cx="1904166" cy="707737"/>
            </a:xfrm>
          </p:grpSpPr>
          <p:sp>
            <p:nvSpPr>
              <p:cNvPr id="240" name="Can 2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1" name="Can 2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2" name="Can 2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58" name="Group 257"/>
          <p:cNvGrpSpPr/>
          <p:nvPr/>
        </p:nvGrpSpPr>
        <p:grpSpPr>
          <a:xfrm>
            <a:off x="8187658" y="5019247"/>
            <a:ext cx="1281055" cy="271667"/>
            <a:chOff x="4313237" y="5582348"/>
            <a:chExt cx="1306743" cy="277114"/>
          </a:xfrm>
        </p:grpSpPr>
        <p:grpSp>
          <p:nvGrpSpPr>
            <p:cNvPr id="259" name="Group 258"/>
            <p:cNvGrpSpPr/>
            <p:nvPr/>
          </p:nvGrpSpPr>
          <p:grpSpPr>
            <a:xfrm>
              <a:off x="4387586" y="5582348"/>
              <a:ext cx="602070" cy="223776"/>
              <a:chOff x="621719" y="4712770"/>
              <a:chExt cx="1904166" cy="707737"/>
            </a:xfrm>
          </p:grpSpPr>
          <p:sp>
            <p:nvSpPr>
              <p:cNvPr id="280" name="Can 2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81" name="Can 2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82" name="Can 2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0" name="Group 259"/>
            <p:cNvGrpSpPr/>
            <p:nvPr/>
          </p:nvGrpSpPr>
          <p:grpSpPr>
            <a:xfrm>
              <a:off x="4353433" y="5611941"/>
              <a:ext cx="602070" cy="223776"/>
              <a:chOff x="621719" y="4712770"/>
              <a:chExt cx="1904166" cy="707737"/>
            </a:xfrm>
          </p:grpSpPr>
          <p:sp>
            <p:nvSpPr>
              <p:cNvPr id="277" name="Can 2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8" name="Can 2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9" name="Can 2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1" name="Group 260"/>
            <p:cNvGrpSpPr/>
            <p:nvPr/>
          </p:nvGrpSpPr>
          <p:grpSpPr>
            <a:xfrm>
              <a:off x="4313237" y="5635686"/>
              <a:ext cx="602070" cy="223776"/>
              <a:chOff x="621719" y="4712770"/>
              <a:chExt cx="1904166" cy="707737"/>
            </a:xfrm>
          </p:grpSpPr>
          <p:sp>
            <p:nvSpPr>
              <p:cNvPr id="274" name="Can 2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5" name="Can 2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6" name="Can 2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2" name="Group 261"/>
            <p:cNvGrpSpPr/>
            <p:nvPr/>
          </p:nvGrpSpPr>
          <p:grpSpPr>
            <a:xfrm>
              <a:off x="5017910" y="5582348"/>
              <a:ext cx="602070" cy="223776"/>
              <a:chOff x="621719" y="4712770"/>
              <a:chExt cx="1904166" cy="707737"/>
            </a:xfrm>
          </p:grpSpPr>
          <p:sp>
            <p:nvSpPr>
              <p:cNvPr id="271" name="Can 2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2" name="Can 2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3" name="Can 2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3" name="Group 262"/>
            <p:cNvGrpSpPr/>
            <p:nvPr/>
          </p:nvGrpSpPr>
          <p:grpSpPr>
            <a:xfrm>
              <a:off x="4983757" y="5611941"/>
              <a:ext cx="602070" cy="223776"/>
              <a:chOff x="621719" y="4712770"/>
              <a:chExt cx="1904166" cy="707737"/>
            </a:xfrm>
          </p:grpSpPr>
          <p:sp>
            <p:nvSpPr>
              <p:cNvPr id="268" name="Can 2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9" name="Can 2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0" name="Can 2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4" name="Group 263"/>
            <p:cNvGrpSpPr/>
            <p:nvPr/>
          </p:nvGrpSpPr>
          <p:grpSpPr>
            <a:xfrm>
              <a:off x="4943561" y="5635686"/>
              <a:ext cx="602070" cy="223776"/>
              <a:chOff x="621719" y="4712770"/>
              <a:chExt cx="1904166" cy="707737"/>
            </a:xfrm>
          </p:grpSpPr>
          <p:sp>
            <p:nvSpPr>
              <p:cNvPr id="265" name="Can 2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6" name="Can 2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7" name="Can 2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83" name="Group 282"/>
          <p:cNvGrpSpPr/>
          <p:nvPr/>
        </p:nvGrpSpPr>
        <p:grpSpPr>
          <a:xfrm>
            <a:off x="8187658" y="4799870"/>
            <a:ext cx="1281055" cy="271667"/>
            <a:chOff x="4313237" y="5582348"/>
            <a:chExt cx="1306743" cy="277114"/>
          </a:xfrm>
        </p:grpSpPr>
        <p:grpSp>
          <p:nvGrpSpPr>
            <p:cNvPr id="284" name="Group 283"/>
            <p:cNvGrpSpPr/>
            <p:nvPr/>
          </p:nvGrpSpPr>
          <p:grpSpPr>
            <a:xfrm>
              <a:off x="4387586" y="5582348"/>
              <a:ext cx="602070" cy="223776"/>
              <a:chOff x="621719" y="4712770"/>
              <a:chExt cx="1904166" cy="707737"/>
            </a:xfrm>
          </p:grpSpPr>
          <p:sp>
            <p:nvSpPr>
              <p:cNvPr id="305" name="Can 3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6" name="Can 3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7" name="Can 3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5" name="Group 284"/>
            <p:cNvGrpSpPr/>
            <p:nvPr/>
          </p:nvGrpSpPr>
          <p:grpSpPr>
            <a:xfrm>
              <a:off x="4353433" y="5611941"/>
              <a:ext cx="602070" cy="223776"/>
              <a:chOff x="621719" y="4712770"/>
              <a:chExt cx="1904166" cy="707737"/>
            </a:xfrm>
          </p:grpSpPr>
          <p:sp>
            <p:nvSpPr>
              <p:cNvPr id="302" name="Can 3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3" name="Can 3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4" name="Can 3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6" name="Group 285"/>
            <p:cNvGrpSpPr/>
            <p:nvPr/>
          </p:nvGrpSpPr>
          <p:grpSpPr>
            <a:xfrm>
              <a:off x="4313237" y="5635686"/>
              <a:ext cx="602070" cy="223776"/>
              <a:chOff x="621719" y="4712770"/>
              <a:chExt cx="1904166" cy="707737"/>
            </a:xfrm>
          </p:grpSpPr>
          <p:sp>
            <p:nvSpPr>
              <p:cNvPr id="299" name="Can 2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0" name="Can 2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1" name="Can 3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7" name="Group 286"/>
            <p:cNvGrpSpPr/>
            <p:nvPr/>
          </p:nvGrpSpPr>
          <p:grpSpPr>
            <a:xfrm>
              <a:off x="5017910" y="5582348"/>
              <a:ext cx="602070" cy="223776"/>
              <a:chOff x="621719" y="4712770"/>
              <a:chExt cx="1904166" cy="707737"/>
            </a:xfrm>
          </p:grpSpPr>
          <p:sp>
            <p:nvSpPr>
              <p:cNvPr id="296" name="Can 2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7" name="Can 2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8" name="Can 2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8" name="Group 287"/>
            <p:cNvGrpSpPr/>
            <p:nvPr/>
          </p:nvGrpSpPr>
          <p:grpSpPr>
            <a:xfrm>
              <a:off x="4983757" y="5611941"/>
              <a:ext cx="602070" cy="223776"/>
              <a:chOff x="621719" y="4712770"/>
              <a:chExt cx="1904166" cy="707737"/>
            </a:xfrm>
          </p:grpSpPr>
          <p:sp>
            <p:nvSpPr>
              <p:cNvPr id="293" name="Can 2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4" name="Can 2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5" name="Can 2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9" name="Group 288"/>
            <p:cNvGrpSpPr/>
            <p:nvPr/>
          </p:nvGrpSpPr>
          <p:grpSpPr>
            <a:xfrm>
              <a:off x="4943561" y="5635686"/>
              <a:ext cx="602070" cy="223776"/>
              <a:chOff x="621719" y="4712770"/>
              <a:chExt cx="1904166" cy="707737"/>
            </a:xfrm>
          </p:grpSpPr>
          <p:sp>
            <p:nvSpPr>
              <p:cNvPr id="290" name="Can 2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1" name="Can 2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2" name="Can 2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08" name="Group 307"/>
          <p:cNvGrpSpPr/>
          <p:nvPr/>
        </p:nvGrpSpPr>
        <p:grpSpPr>
          <a:xfrm>
            <a:off x="8187658" y="4576673"/>
            <a:ext cx="1281055" cy="271667"/>
            <a:chOff x="4313237" y="5582348"/>
            <a:chExt cx="1306743" cy="277114"/>
          </a:xfrm>
        </p:grpSpPr>
        <p:grpSp>
          <p:nvGrpSpPr>
            <p:cNvPr id="309" name="Group 308"/>
            <p:cNvGrpSpPr/>
            <p:nvPr/>
          </p:nvGrpSpPr>
          <p:grpSpPr>
            <a:xfrm>
              <a:off x="4387586" y="5582348"/>
              <a:ext cx="602070" cy="223776"/>
              <a:chOff x="621719" y="4712770"/>
              <a:chExt cx="1904166" cy="707737"/>
            </a:xfrm>
          </p:grpSpPr>
          <p:sp>
            <p:nvSpPr>
              <p:cNvPr id="330" name="Can 3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1" name="Can 33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2" name="Can 33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0" name="Group 309"/>
            <p:cNvGrpSpPr/>
            <p:nvPr/>
          </p:nvGrpSpPr>
          <p:grpSpPr>
            <a:xfrm>
              <a:off x="4353433" y="5611941"/>
              <a:ext cx="602070" cy="223776"/>
              <a:chOff x="621719" y="4712770"/>
              <a:chExt cx="1904166" cy="707737"/>
            </a:xfrm>
          </p:grpSpPr>
          <p:sp>
            <p:nvSpPr>
              <p:cNvPr id="327" name="Can 32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8" name="Can 32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9" name="Can 32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1" name="Group 310"/>
            <p:cNvGrpSpPr/>
            <p:nvPr/>
          </p:nvGrpSpPr>
          <p:grpSpPr>
            <a:xfrm>
              <a:off x="4313237" y="5635686"/>
              <a:ext cx="602070" cy="223776"/>
              <a:chOff x="621719" y="4712770"/>
              <a:chExt cx="1904166" cy="707737"/>
            </a:xfrm>
          </p:grpSpPr>
          <p:sp>
            <p:nvSpPr>
              <p:cNvPr id="324" name="Can 32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5" name="Can 32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6" name="Can 32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2" name="Group 311"/>
            <p:cNvGrpSpPr/>
            <p:nvPr/>
          </p:nvGrpSpPr>
          <p:grpSpPr>
            <a:xfrm>
              <a:off x="5017910" y="5582348"/>
              <a:ext cx="602070" cy="223776"/>
              <a:chOff x="621719" y="4712770"/>
              <a:chExt cx="1904166" cy="707737"/>
            </a:xfrm>
          </p:grpSpPr>
          <p:sp>
            <p:nvSpPr>
              <p:cNvPr id="321" name="Can 32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2" name="Can 32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3" name="Can 32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3" name="Group 312"/>
            <p:cNvGrpSpPr/>
            <p:nvPr/>
          </p:nvGrpSpPr>
          <p:grpSpPr>
            <a:xfrm>
              <a:off x="4983757" y="5611941"/>
              <a:ext cx="602070" cy="223776"/>
              <a:chOff x="621719" y="4712770"/>
              <a:chExt cx="1904166" cy="707737"/>
            </a:xfrm>
          </p:grpSpPr>
          <p:sp>
            <p:nvSpPr>
              <p:cNvPr id="318" name="Can 31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9" name="Can 31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0" name="Can 31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4" name="Group 313"/>
            <p:cNvGrpSpPr/>
            <p:nvPr/>
          </p:nvGrpSpPr>
          <p:grpSpPr>
            <a:xfrm>
              <a:off x="4943561" y="5635686"/>
              <a:ext cx="602070" cy="223776"/>
              <a:chOff x="621719" y="4712770"/>
              <a:chExt cx="1904166" cy="707737"/>
            </a:xfrm>
          </p:grpSpPr>
          <p:sp>
            <p:nvSpPr>
              <p:cNvPr id="315" name="Can 31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6" name="Can 31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7" name="Can 31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33" name="Group 332"/>
          <p:cNvGrpSpPr/>
          <p:nvPr/>
        </p:nvGrpSpPr>
        <p:grpSpPr>
          <a:xfrm>
            <a:off x="8187658" y="4352566"/>
            <a:ext cx="1281055" cy="271667"/>
            <a:chOff x="4313237" y="5582348"/>
            <a:chExt cx="1306743" cy="277114"/>
          </a:xfrm>
        </p:grpSpPr>
        <p:grpSp>
          <p:nvGrpSpPr>
            <p:cNvPr id="334" name="Group 333"/>
            <p:cNvGrpSpPr/>
            <p:nvPr/>
          </p:nvGrpSpPr>
          <p:grpSpPr>
            <a:xfrm>
              <a:off x="4387586" y="5582348"/>
              <a:ext cx="602070" cy="223776"/>
              <a:chOff x="621719" y="4712770"/>
              <a:chExt cx="1904166" cy="707737"/>
            </a:xfrm>
          </p:grpSpPr>
          <p:sp>
            <p:nvSpPr>
              <p:cNvPr id="355" name="Can 3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6" name="Can 3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7" name="Can 3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5" name="Group 334"/>
            <p:cNvGrpSpPr/>
            <p:nvPr/>
          </p:nvGrpSpPr>
          <p:grpSpPr>
            <a:xfrm>
              <a:off x="4353433" y="5611941"/>
              <a:ext cx="602070" cy="223776"/>
              <a:chOff x="621719" y="4712770"/>
              <a:chExt cx="1904166" cy="707737"/>
            </a:xfrm>
          </p:grpSpPr>
          <p:sp>
            <p:nvSpPr>
              <p:cNvPr id="352" name="Can 3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3" name="Can 3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4" name="Can 3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6" name="Group 335"/>
            <p:cNvGrpSpPr/>
            <p:nvPr/>
          </p:nvGrpSpPr>
          <p:grpSpPr>
            <a:xfrm>
              <a:off x="4313237" y="5635686"/>
              <a:ext cx="602070" cy="223776"/>
              <a:chOff x="621719" y="4712770"/>
              <a:chExt cx="1904166" cy="707737"/>
            </a:xfrm>
          </p:grpSpPr>
          <p:sp>
            <p:nvSpPr>
              <p:cNvPr id="349" name="Can 3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0" name="Can 3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1" name="Can 3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7" name="Group 336"/>
            <p:cNvGrpSpPr/>
            <p:nvPr/>
          </p:nvGrpSpPr>
          <p:grpSpPr>
            <a:xfrm>
              <a:off x="5017910" y="5582348"/>
              <a:ext cx="602070" cy="223776"/>
              <a:chOff x="621719" y="4712770"/>
              <a:chExt cx="1904166" cy="707737"/>
            </a:xfrm>
          </p:grpSpPr>
          <p:sp>
            <p:nvSpPr>
              <p:cNvPr id="346" name="Can 3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7" name="Can 3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8" name="Can 3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8" name="Group 337"/>
            <p:cNvGrpSpPr/>
            <p:nvPr/>
          </p:nvGrpSpPr>
          <p:grpSpPr>
            <a:xfrm>
              <a:off x="4983757" y="5611941"/>
              <a:ext cx="602070" cy="223776"/>
              <a:chOff x="621719" y="4712770"/>
              <a:chExt cx="1904166" cy="707737"/>
            </a:xfrm>
          </p:grpSpPr>
          <p:sp>
            <p:nvSpPr>
              <p:cNvPr id="343" name="Can 3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4" name="Can 3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5" name="Can 3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9" name="Group 338"/>
            <p:cNvGrpSpPr/>
            <p:nvPr/>
          </p:nvGrpSpPr>
          <p:grpSpPr>
            <a:xfrm>
              <a:off x="4943561" y="5635686"/>
              <a:ext cx="602070" cy="223776"/>
              <a:chOff x="621719" y="4712770"/>
              <a:chExt cx="1904166" cy="707737"/>
            </a:xfrm>
          </p:grpSpPr>
          <p:sp>
            <p:nvSpPr>
              <p:cNvPr id="340" name="Can 3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1" name="Can 3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2" name="Can 3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58" name="Group 357"/>
          <p:cNvGrpSpPr/>
          <p:nvPr/>
        </p:nvGrpSpPr>
        <p:grpSpPr>
          <a:xfrm>
            <a:off x="8187658" y="4139186"/>
            <a:ext cx="1281055" cy="271667"/>
            <a:chOff x="4313237" y="5582348"/>
            <a:chExt cx="1306743" cy="277114"/>
          </a:xfrm>
        </p:grpSpPr>
        <p:grpSp>
          <p:nvGrpSpPr>
            <p:cNvPr id="359" name="Group 358"/>
            <p:cNvGrpSpPr/>
            <p:nvPr/>
          </p:nvGrpSpPr>
          <p:grpSpPr>
            <a:xfrm>
              <a:off x="4387586" y="5582348"/>
              <a:ext cx="602070" cy="223776"/>
              <a:chOff x="621719" y="4712770"/>
              <a:chExt cx="1904166" cy="707737"/>
            </a:xfrm>
          </p:grpSpPr>
          <p:sp>
            <p:nvSpPr>
              <p:cNvPr id="380" name="Can 3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1" name="Can 3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2" name="Can 3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0" name="Group 359"/>
            <p:cNvGrpSpPr/>
            <p:nvPr/>
          </p:nvGrpSpPr>
          <p:grpSpPr>
            <a:xfrm>
              <a:off x="4353433" y="5611941"/>
              <a:ext cx="602070" cy="223776"/>
              <a:chOff x="621719" y="4712770"/>
              <a:chExt cx="1904166" cy="707737"/>
            </a:xfrm>
          </p:grpSpPr>
          <p:sp>
            <p:nvSpPr>
              <p:cNvPr id="377" name="Can 3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8" name="Can 3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9" name="Can 3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1" name="Group 360"/>
            <p:cNvGrpSpPr/>
            <p:nvPr/>
          </p:nvGrpSpPr>
          <p:grpSpPr>
            <a:xfrm>
              <a:off x="4313237" y="5635686"/>
              <a:ext cx="602070" cy="223776"/>
              <a:chOff x="621719" y="4712770"/>
              <a:chExt cx="1904166" cy="707737"/>
            </a:xfrm>
          </p:grpSpPr>
          <p:sp>
            <p:nvSpPr>
              <p:cNvPr id="374" name="Can 3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5" name="Can 3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6" name="Can 3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2" name="Group 361"/>
            <p:cNvGrpSpPr/>
            <p:nvPr/>
          </p:nvGrpSpPr>
          <p:grpSpPr>
            <a:xfrm>
              <a:off x="5017910" y="5582348"/>
              <a:ext cx="602070" cy="223776"/>
              <a:chOff x="621719" y="4712770"/>
              <a:chExt cx="1904166" cy="707737"/>
            </a:xfrm>
          </p:grpSpPr>
          <p:sp>
            <p:nvSpPr>
              <p:cNvPr id="371" name="Can 3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2" name="Can 3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3" name="Can 3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3" name="Group 362"/>
            <p:cNvGrpSpPr/>
            <p:nvPr/>
          </p:nvGrpSpPr>
          <p:grpSpPr>
            <a:xfrm>
              <a:off x="4983757" y="5611941"/>
              <a:ext cx="602070" cy="223776"/>
              <a:chOff x="621719" y="4712770"/>
              <a:chExt cx="1904166" cy="707737"/>
            </a:xfrm>
          </p:grpSpPr>
          <p:sp>
            <p:nvSpPr>
              <p:cNvPr id="368" name="Can 3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9" name="Can 3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0" name="Can 3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4" name="Group 363"/>
            <p:cNvGrpSpPr/>
            <p:nvPr/>
          </p:nvGrpSpPr>
          <p:grpSpPr>
            <a:xfrm>
              <a:off x="4943561" y="5635686"/>
              <a:ext cx="602070" cy="223776"/>
              <a:chOff x="621719" y="4712770"/>
              <a:chExt cx="1904166" cy="707737"/>
            </a:xfrm>
          </p:grpSpPr>
          <p:sp>
            <p:nvSpPr>
              <p:cNvPr id="365" name="Can 3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6" name="Can 3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7" name="Can 3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83" name="Group 382"/>
          <p:cNvGrpSpPr/>
          <p:nvPr/>
        </p:nvGrpSpPr>
        <p:grpSpPr>
          <a:xfrm>
            <a:off x="8187658" y="3909442"/>
            <a:ext cx="1281055" cy="271667"/>
            <a:chOff x="4313237" y="5582348"/>
            <a:chExt cx="1306743" cy="277114"/>
          </a:xfrm>
        </p:grpSpPr>
        <p:grpSp>
          <p:nvGrpSpPr>
            <p:cNvPr id="384" name="Group 383"/>
            <p:cNvGrpSpPr/>
            <p:nvPr/>
          </p:nvGrpSpPr>
          <p:grpSpPr>
            <a:xfrm>
              <a:off x="4387586" y="5582348"/>
              <a:ext cx="602070" cy="223776"/>
              <a:chOff x="621719" y="4712770"/>
              <a:chExt cx="1904166" cy="707737"/>
            </a:xfrm>
          </p:grpSpPr>
          <p:sp>
            <p:nvSpPr>
              <p:cNvPr id="405" name="Can 4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6" name="Can 4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7" name="Can 4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5" name="Group 384"/>
            <p:cNvGrpSpPr/>
            <p:nvPr/>
          </p:nvGrpSpPr>
          <p:grpSpPr>
            <a:xfrm>
              <a:off x="4353433" y="5611941"/>
              <a:ext cx="602070" cy="223776"/>
              <a:chOff x="621719" y="4712770"/>
              <a:chExt cx="1904166" cy="707737"/>
            </a:xfrm>
          </p:grpSpPr>
          <p:sp>
            <p:nvSpPr>
              <p:cNvPr id="402" name="Can 4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3" name="Can 4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4" name="Can 4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6" name="Group 385"/>
            <p:cNvGrpSpPr/>
            <p:nvPr/>
          </p:nvGrpSpPr>
          <p:grpSpPr>
            <a:xfrm>
              <a:off x="4313237" y="5635686"/>
              <a:ext cx="602070" cy="223776"/>
              <a:chOff x="621719" y="4712770"/>
              <a:chExt cx="1904166" cy="707737"/>
            </a:xfrm>
          </p:grpSpPr>
          <p:sp>
            <p:nvSpPr>
              <p:cNvPr id="399" name="Can 3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0" name="Can 3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1" name="Can 4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7" name="Group 386"/>
            <p:cNvGrpSpPr/>
            <p:nvPr/>
          </p:nvGrpSpPr>
          <p:grpSpPr>
            <a:xfrm>
              <a:off x="5017910" y="5582348"/>
              <a:ext cx="602070" cy="223776"/>
              <a:chOff x="621719" y="4712770"/>
              <a:chExt cx="1904166" cy="707737"/>
            </a:xfrm>
          </p:grpSpPr>
          <p:sp>
            <p:nvSpPr>
              <p:cNvPr id="396" name="Can 3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7" name="Can 3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8" name="Can 3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8" name="Group 387"/>
            <p:cNvGrpSpPr/>
            <p:nvPr/>
          </p:nvGrpSpPr>
          <p:grpSpPr>
            <a:xfrm>
              <a:off x="4983757" y="5611941"/>
              <a:ext cx="602070" cy="223776"/>
              <a:chOff x="621719" y="4712770"/>
              <a:chExt cx="1904166" cy="707737"/>
            </a:xfrm>
          </p:grpSpPr>
          <p:sp>
            <p:nvSpPr>
              <p:cNvPr id="393" name="Can 3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4" name="Can 3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5" name="Can 3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9" name="Group 388"/>
            <p:cNvGrpSpPr/>
            <p:nvPr/>
          </p:nvGrpSpPr>
          <p:grpSpPr>
            <a:xfrm>
              <a:off x="4943561" y="5635686"/>
              <a:ext cx="602070" cy="223776"/>
              <a:chOff x="621719" y="4712770"/>
              <a:chExt cx="1904166" cy="707737"/>
            </a:xfrm>
          </p:grpSpPr>
          <p:sp>
            <p:nvSpPr>
              <p:cNvPr id="390" name="Can 3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1" name="Can 3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2" name="Can 3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09" name="Group 408"/>
          <p:cNvGrpSpPr/>
          <p:nvPr/>
        </p:nvGrpSpPr>
        <p:grpSpPr>
          <a:xfrm>
            <a:off x="10137986" y="5468185"/>
            <a:ext cx="1281055" cy="271667"/>
            <a:chOff x="4313237" y="5582348"/>
            <a:chExt cx="1306743" cy="277114"/>
          </a:xfrm>
        </p:grpSpPr>
        <p:grpSp>
          <p:nvGrpSpPr>
            <p:cNvPr id="410" name="Group 409"/>
            <p:cNvGrpSpPr/>
            <p:nvPr/>
          </p:nvGrpSpPr>
          <p:grpSpPr>
            <a:xfrm>
              <a:off x="4387586" y="5582348"/>
              <a:ext cx="602070" cy="223776"/>
              <a:chOff x="621719" y="4712770"/>
              <a:chExt cx="1904166" cy="707737"/>
            </a:xfrm>
          </p:grpSpPr>
          <p:sp>
            <p:nvSpPr>
              <p:cNvPr id="431" name="Can 4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2" name="Can 4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3" name="Can 4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1" name="Group 410"/>
            <p:cNvGrpSpPr/>
            <p:nvPr/>
          </p:nvGrpSpPr>
          <p:grpSpPr>
            <a:xfrm>
              <a:off x="4353433" y="5611941"/>
              <a:ext cx="602070" cy="223776"/>
              <a:chOff x="621719" y="4712770"/>
              <a:chExt cx="1904166" cy="707737"/>
            </a:xfrm>
          </p:grpSpPr>
          <p:sp>
            <p:nvSpPr>
              <p:cNvPr id="428" name="Can 4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9" name="Can 4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0" name="Can 4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2" name="Group 411"/>
            <p:cNvGrpSpPr/>
            <p:nvPr/>
          </p:nvGrpSpPr>
          <p:grpSpPr>
            <a:xfrm>
              <a:off x="4313237" y="5635686"/>
              <a:ext cx="602070" cy="223776"/>
              <a:chOff x="621719" y="4712770"/>
              <a:chExt cx="1904166" cy="707737"/>
            </a:xfrm>
          </p:grpSpPr>
          <p:sp>
            <p:nvSpPr>
              <p:cNvPr id="425" name="Can 4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6" name="Can 4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7" name="Can 4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3" name="Group 412"/>
            <p:cNvGrpSpPr/>
            <p:nvPr/>
          </p:nvGrpSpPr>
          <p:grpSpPr>
            <a:xfrm>
              <a:off x="5017910" y="5582348"/>
              <a:ext cx="602070" cy="223776"/>
              <a:chOff x="621719" y="4712770"/>
              <a:chExt cx="1904166" cy="707737"/>
            </a:xfrm>
          </p:grpSpPr>
          <p:sp>
            <p:nvSpPr>
              <p:cNvPr id="422" name="Can 4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3" name="Can 4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4" name="Can 4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4" name="Group 413"/>
            <p:cNvGrpSpPr/>
            <p:nvPr/>
          </p:nvGrpSpPr>
          <p:grpSpPr>
            <a:xfrm>
              <a:off x="4983757" y="5611941"/>
              <a:ext cx="602070" cy="223776"/>
              <a:chOff x="621719" y="4712770"/>
              <a:chExt cx="1904166" cy="707737"/>
            </a:xfrm>
          </p:grpSpPr>
          <p:sp>
            <p:nvSpPr>
              <p:cNvPr id="419" name="Can 4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0" name="Can 4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1" name="Can 4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5" name="Group 414"/>
            <p:cNvGrpSpPr/>
            <p:nvPr/>
          </p:nvGrpSpPr>
          <p:grpSpPr>
            <a:xfrm>
              <a:off x="4943561" y="5635686"/>
              <a:ext cx="602070" cy="223776"/>
              <a:chOff x="621719" y="4712770"/>
              <a:chExt cx="1904166" cy="707737"/>
            </a:xfrm>
          </p:grpSpPr>
          <p:sp>
            <p:nvSpPr>
              <p:cNvPr id="416" name="Can 4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7" name="Can 4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8" name="Can 4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34" name="Group 433"/>
          <p:cNvGrpSpPr/>
          <p:nvPr/>
        </p:nvGrpSpPr>
        <p:grpSpPr>
          <a:xfrm>
            <a:off x="10137986" y="5248991"/>
            <a:ext cx="1281055" cy="271667"/>
            <a:chOff x="4313237" y="5582348"/>
            <a:chExt cx="1306743" cy="277114"/>
          </a:xfrm>
        </p:grpSpPr>
        <p:grpSp>
          <p:nvGrpSpPr>
            <p:cNvPr id="435" name="Group 434"/>
            <p:cNvGrpSpPr/>
            <p:nvPr/>
          </p:nvGrpSpPr>
          <p:grpSpPr>
            <a:xfrm>
              <a:off x="4387586" y="5582348"/>
              <a:ext cx="602070" cy="223776"/>
              <a:chOff x="621719" y="4712770"/>
              <a:chExt cx="1904166" cy="707737"/>
            </a:xfrm>
          </p:grpSpPr>
          <p:sp>
            <p:nvSpPr>
              <p:cNvPr id="456" name="Can 4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7" name="Can 4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8" name="Can 4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6" name="Group 435"/>
            <p:cNvGrpSpPr/>
            <p:nvPr/>
          </p:nvGrpSpPr>
          <p:grpSpPr>
            <a:xfrm>
              <a:off x="4353433" y="5611941"/>
              <a:ext cx="602070" cy="223776"/>
              <a:chOff x="621719" y="4712770"/>
              <a:chExt cx="1904166" cy="707737"/>
            </a:xfrm>
          </p:grpSpPr>
          <p:sp>
            <p:nvSpPr>
              <p:cNvPr id="453" name="Can 4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4" name="Can 4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5" name="Can 4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7" name="Group 436"/>
            <p:cNvGrpSpPr/>
            <p:nvPr/>
          </p:nvGrpSpPr>
          <p:grpSpPr>
            <a:xfrm>
              <a:off x="4313237" y="5635686"/>
              <a:ext cx="602070" cy="223776"/>
              <a:chOff x="621719" y="4712770"/>
              <a:chExt cx="1904166" cy="707737"/>
            </a:xfrm>
          </p:grpSpPr>
          <p:sp>
            <p:nvSpPr>
              <p:cNvPr id="450" name="Can 4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1" name="Can 4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2" name="Can 4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8" name="Group 437"/>
            <p:cNvGrpSpPr/>
            <p:nvPr/>
          </p:nvGrpSpPr>
          <p:grpSpPr>
            <a:xfrm>
              <a:off x="5017910" y="5582348"/>
              <a:ext cx="602070" cy="223776"/>
              <a:chOff x="621719" y="4712770"/>
              <a:chExt cx="1904166" cy="707737"/>
            </a:xfrm>
          </p:grpSpPr>
          <p:sp>
            <p:nvSpPr>
              <p:cNvPr id="447" name="Can 4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8" name="Can 4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9" name="Can 4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9" name="Group 438"/>
            <p:cNvGrpSpPr/>
            <p:nvPr/>
          </p:nvGrpSpPr>
          <p:grpSpPr>
            <a:xfrm>
              <a:off x="4983757" y="5611941"/>
              <a:ext cx="602070" cy="223776"/>
              <a:chOff x="621719" y="4712770"/>
              <a:chExt cx="1904166" cy="707737"/>
            </a:xfrm>
          </p:grpSpPr>
          <p:sp>
            <p:nvSpPr>
              <p:cNvPr id="444" name="Can 4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5" name="Can 4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6" name="Can 4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40" name="Group 439"/>
            <p:cNvGrpSpPr/>
            <p:nvPr/>
          </p:nvGrpSpPr>
          <p:grpSpPr>
            <a:xfrm>
              <a:off x="4943561" y="5635686"/>
              <a:ext cx="602070" cy="223776"/>
              <a:chOff x="621719" y="4712770"/>
              <a:chExt cx="1904166" cy="707737"/>
            </a:xfrm>
          </p:grpSpPr>
          <p:sp>
            <p:nvSpPr>
              <p:cNvPr id="441" name="Can 4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2" name="Can 4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3" name="Can 4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59" name="Group 458"/>
          <p:cNvGrpSpPr/>
          <p:nvPr/>
        </p:nvGrpSpPr>
        <p:grpSpPr>
          <a:xfrm>
            <a:off x="10137986" y="5019247"/>
            <a:ext cx="1281055" cy="271667"/>
            <a:chOff x="4313237" y="5582348"/>
            <a:chExt cx="1306743" cy="277114"/>
          </a:xfrm>
        </p:grpSpPr>
        <p:grpSp>
          <p:nvGrpSpPr>
            <p:cNvPr id="460" name="Group 459"/>
            <p:cNvGrpSpPr/>
            <p:nvPr/>
          </p:nvGrpSpPr>
          <p:grpSpPr>
            <a:xfrm>
              <a:off x="4387586" y="5582348"/>
              <a:ext cx="602070" cy="223776"/>
              <a:chOff x="621719" y="4712770"/>
              <a:chExt cx="1904166" cy="707737"/>
            </a:xfrm>
          </p:grpSpPr>
          <p:sp>
            <p:nvSpPr>
              <p:cNvPr id="481" name="Can 4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2" name="Can 4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3" name="Can 4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1" name="Group 460"/>
            <p:cNvGrpSpPr/>
            <p:nvPr/>
          </p:nvGrpSpPr>
          <p:grpSpPr>
            <a:xfrm>
              <a:off x="4353433" y="5611941"/>
              <a:ext cx="602070" cy="223776"/>
              <a:chOff x="621719" y="4712770"/>
              <a:chExt cx="1904166" cy="707737"/>
            </a:xfrm>
          </p:grpSpPr>
          <p:sp>
            <p:nvSpPr>
              <p:cNvPr id="478" name="Can 4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9" name="Can 4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0" name="Can 4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2" name="Group 461"/>
            <p:cNvGrpSpPr/>
            <p:nvPr/>
          </p:nvGrpSpPr>
          <p:grpSpPr>
            <a:xfrm>
              <a:off x="4313237" y="5635686"/>
              <a:ext cx="602070" cy="223776"/>
              <a:chOff x="621719" y="4712770"/>
              <a:chExt cx="1904166" cy="707737"/>
            </a:xfrm>
          </p:grpSpPr>
          <p:sp>
            <p:nvSpPr>
              <p:cNvPr id="475" name="Can 4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6" name="Can 4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7" name="Can 4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3" name="Group 462"/>
            <p:cNvGrpSpPr/>
            <p:nvPr/>
          </p:nvGrpSpPr>
          <p:grpSpPr>
            <a:xfrm>
              <a:off x="5017910" y="5582348"/>
              <a:ext cx="602070" cy="223776"/>
              <a:chOff x="621719" y="4712770"/>
              <a:chExt cx="1904166" cy="707737"/>
            </a:xfrm>
          </p:grpSpPr>
          <p:sp>
            <p:nvSpPr>
              <p:cNvPr id="472" name="Can 4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3" name="Can 4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4" name="Can 4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4" name="Group 463"/>
            <p:cNvGrpSpPr/>
            <p:nvPr/>
          </p:nvGrpSpPr>
          <p:grpSpPr>
            <a:xfrm>
              <a:off x="4983757" y="5611941"/>
              <a:ext cx="602070" cy="223776"/>
              <a:chOff x="621719" y="4712770"/>
              <a:chExt cx="1904166" cy="707737"/>
            </a:xfrm>
          </p:grpSpPr>
          <p:sp>
            <p:nvSpPr>
              <p:cNvPr id="469" name="Can 4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0" name="Can 4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1" name="Can 4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5" name="Group 464"/>
            <p:cNvGrpSpPr/>
            <p:nvPr/>
          </p:nvGrpSpPr>
          <p:grpSpPr>
            <a:xfrm>
              <a:off x="4943561" y="5635686"/>
              <a:ext cx="602070" cy="223776"/>
              <a:chOff x="621719" y="4712770"/>
              <a:chExt cx="1904166" cy="707737"/>
            </a:xfrm>
          </p:grpSpPr>
          <p:sp>
            <p:nvSpPr>
              <p:cNvPr id="466" name="Can 4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67" name="Can 4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68" name="Can 4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84" name="Group 483"/>
          <p:cNvGrpSpPr/>
          <p:nvPr/>
        </p:nvGrpSpPr>
        <p:grpSpPr>
          <a:xfrm>
            <a:off x="10137986" y="4799870"/>
            <a:ext cx="1281055" cy="271667"/>
            <a:chOff x="4313237" y="5582348"/>
            <a:chExt cx="1306743" cy="277114"/>
          </a:xfrm>
        </p:grpSpPr>
        <p:grpSp>
          <p:nvGrpSpPr>
            <p:cNvPr id="485" name="Group 484"/>
            <p:cNvGrpSpPr/>
            <p:nvPr/>
          </p:nvGrpSpPr>
          <p:grpSpPr>
            <a:xfrm>
              <a:off x="4387586" y="5582348"/>
              <a:ext cx="602070" cy="223776"/>
              <a:chOff x="621719" y="4712770"/>
              <a:chExt cx="1904166" cy="707737"/>
            </a:xfrm>
          </p:grpSpPr>
          <p:sp>
            <p:nvSpPr>
              <p:cNvPr id="506" name="Can 5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7" name="Can 5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8" name="Can 5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6" name="Group 485"/>
            <p:cNvGrpSpPr/>
            <p:nvPr/>
          </p:nvGrpSpPr>
          <p:grpSpPr>
            <a:xfrm>
              <a:off x="4353433" y="5611941"/>
              <a:ext cx="602070" cy="223776"/>
              <a:chOff x="621719" y="4712770"/>
              <a:chExt cx="1904166" cy="707737"/>
            </a:xfrm>
          </p:grpSpPr>
          <p:sp>
            <p:nvSpPr>
              <p:cNvPr id="503" name="Can 5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4" name="Can 5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5" name="Can 5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7" name="Group 486"/>
            <p:cNvGrpSpPr/>
            <p:nvPr/>
          </p:nvGrpSpPr>
          <p:grpSpPr>
            <a:xfrm>
              <a:off x="4313237" y="5635686"/>
              <a:ext cx="602070" cy="223776"/>
              <a:chOff x="621719" y="4712770"/>
              <a:chExt cx="1904166" cy="707737"/>
            </a:xfrm>
          </p:grpSpPr>
          <p:sp>
            <p:nvSpPr>
              <p:cNvPr id="500" name="Can 4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1" name="Can 5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2" name="Can 5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8" name="Group 487"/>
            <p:cNvGrpSpPr/>
            <p:nvPr/>
          </p:nvGrpSpPr>
          <p:grpSpPr>
            <a:xfrm>
              <a:off x="5017910" y="5582348"/>
              <a:ext cx="602070" cy="223776"/>
              <a:chOff x="621719" y="4712770"/>
              <a:chExt cx="1904166" cy="707737"/>
            </a:xfrm>
          </p:grpSpPr>
          <p:sp>
            <p:nvSpPr>
              <p:cNvPr id="497" name="Can 4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8" name="Can 4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9" name="Can 4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9" name="Group 488"/>
            <p:cNvGrpSpPr/>
            <p:nvPr/>
          </p:nvGrpSpPr>
          <p:grpSpPr>
            <a:xfrm>
              <a:off x="4983757" y="5611941"/>
              <a:ext cx="602070" cy="223776"/>
              <a:chOff x="621719" y="4712770"/>
              <a:chExt cx="1904166" cy="707737"/>
            </a:xfrm>
          </p:grpSpPr>
          <p:sp>
            <p:nvSpPr>
              <p:cNvPr id="494" name="Can 4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5" name="Can 4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6" name="Can 4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90" name="Group 489"/>
            <p:cNvGrpSpPr/>
            <p:nvPr/>
          </p:nvGrpSpPr>
          <p:grpSpPr>
            <a:xfrm>
              <a:off x="4943561" y="5635686"/>
              <a:ext cx="602070" cy="223776"/>
              <a:chOff x="621719" y="4712770"/>
              <a:chExt cx="1904166" cy="707737"/>
            </a:xfrm>
          </p:grpSpPr>
          <p:sp>
            <p:nvSpPr>
              <p:cNvPr id="491" name="Can 4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2" name="Can 4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3" name="Can 4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09" name="Group 508"/>
          <p:cNvGrpSpPr/>
          <p:nvPr/>
        </p:nvGrpSpPr>
        <p:grpSpPr>
          <a:xfrm>
            <a:off x="10137986" y="4576673"/>
            <a:ext cx="1281055" cy="271667"/>
            <a:chOff x="4313237" y="5582348"/>
            <a:chExt cx="1306743" cy="277114"/>
          </a:xfrm>
        </p:grpSpPr>
        <p:grpSp>
          <p:nvGrpSpPr>
            <p:cNvPr id="510" name="Group 509"/>
            <p:cNvGrpSpPr/>
            <p:nvPr/>
          </p:nvGrpSpPr>
          <p:grpSpPr>
            <a:xfrm>
              <a:off x="4387586" y="5582348"/>
              <a:ext cx="602070" cy="223776"/>
              <a:chOff x="621719" y="4712770"/>
              <a:chExt cx="1904166" cy="707737"/>
            </a:xfrm>
          </p:grpSpPr>
          <p:sp>
            <p:nvSpPr>
              <p:cNvPr id="531" name="Can 5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2" name="Can 5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3" name="Can 5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1" name="Group 510"/>
            <p:cNvGrpSpPr/>
            <p:nvPr/>
          </p:nvGrpSpPr>
          <p:grpSpPr>
            <a:xfrm>
              <a:off x="4353433" y="5611941"/>
              <a:ext cx="602070" cy="223776"/>
              <a:chOff x="621719" y="4712770"/>
              <a:chExt cx="1904166" cy="707737"/>
            </a:xfrm>
          </p:grpSpPr>
          <p:sp>
            <p:nvSpPr>
              <p:cNvPr id="528" name="Can 5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9" name="Can 5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0" name="Can 5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2" name="Group 511"/>
            <p:cNvGrpSpPr/>
            <p:nvPr/>
          </p:nvGrpSpPr>
          <p:grpSpPr>
            <a:xfrm>
              <a:off x="4313237" y="5635686"/>
              <a:ext cx="602070" cy="223776"/>
              <a:chOff x="621719" y="4712770"/>
              <a:chExt cx="1904166" cy="707737"/>
            </a:xfrm>
          </p:grpSpPr>
          <p:sp>
            <p:nvSpPr>
              <p:cNvPr id="525" name="Can 5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6" name="Can 5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7" name="Can 5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3" name="Group 512"/>
            <p:cNvGrpSpPr/>
            <p:nvPr/>
          </p:nvGrpSpPr>
          <p:grpSpPr>
            <a:xfrm>
              <a:off x="5017910" y="5582348"/>
              <a:ext cx="602070" cy="223776"/>
              <a:chOff x="621719" y="4712770"/>
              <a:chExt cx="1904166" cy="707737"/>
            </a:xfrm>
          </p:grpSpPr>
          <p:sp>
            <p:nvSpPr>
              <p:cNvPr id="522" name="Can 5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3" name="Can 5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4" name="Can 5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4" name="Group 513"/>
            <p:cNvGrpSpPr/>
            <p:nvPr/>
          </p:nvGrpSpPr>
          <p:grpSpPr>
            <a:xfrm>
              <a:off x="4983757" y="5611941"/>
              <a:ext cx="602070" cy="223776"/>
              <a:chOff x="621719" y="4712770"/>
              <a:chExt cx="1904166" cy="707737"/>
            </a:xfrm>
          </p:grpSpPr>
          <p:sp>
            <p:nvSpPr>
              <p:cNvPr id="519" name="Can 5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0" name="Can 5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1" name="Can 5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5" name="Group 514"/>
            <p:cNvGrpSpPr/>
            <p:nvPr/>
          </p:nvGrpSpPr>
          <p:grpSpPr>
            <a:xfrm>
              <a:off x="4943561" y="5635686"/>
              <a:ext cx="602070" cy="223776"/>
              <a:chOff x="621719" y="4712770"/>
              <a:chExt cx="1904166" cy="707737"/>
            </a:xfrm>
          </p:grpSpPr>
          <p:sp>
            <p:nvSpPr>
              <p:cNvPr id="516" name="Can 5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17" name="Can 5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18" name="Can 5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34" name="Group 533"/>
          <p:cNvGrpSpPr/>
          <p:nvPr/>
        </p:nvGrpSpPr>
        <p:grpSpPr>
          <a:xfrm>
            <a:off x="10137986" y="4352566"/>
            <a:ext cx="1281055" cy="271667"/>
            <a:chOff x="4313237" y="5582348"/>
            <a:chExt cx="1306743" cy="277114"/>
          </a:xfrm>
        </p:grpSpPr>
        <p:grpSp>
          <p:nvGrpSpPr>
            <p:cNvPr id="535" name="Group 534"/>
            <p:cNvGrpSpPr/>
            <p:nvPr/>
          </p:nvGrpSpPr>
          <p:grpSpPr>
            <a:xfrm>
              <a:off x="4387586" y="5582348"/>
              <a:ext cx="602070" cy="223776"/>
              <a:chOff x="621719" y="4712770"/>
              <a:chExt cx="1904166" cy="707737"/>
            </a:xfrm>
          </p:grpSpPr>
          <p:sp>
            <p:nvSpPr>
              <p:cNvPr id="556" name="Can 5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7" name="Can 5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8" name="Can 5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6" name="Group 535"/>
            <p:cNvGrpSpPr/>
            <p:nvPr/>
          </p:nvGrpSpPr>
          <p:grpSpPr>
            <a:xfrm>
              <a:off x="4353433" y="5611941"/>
              <a:ext cx="602070" cy="223776"/>
              <a:chOff x="621719" y="4712770"/>
              <a:chExt cx="1904166" cy="707737"/>
            </a:xfrm>
          </p:grpSpPr>
          <p:sp>
            <p:nvSpPr>
              <p:cNvPr id="553" name="Can 5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4" name="Can 5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5" name="Can 5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7" name="Group 536"/>
            <p:cNvGrpSpPr/>
            <p:nvPr/>
          </p:nvGrpSpPr>
          <p:grpSpPr>
            <a:xfrm>
              <a:off x="4313237" y="5635686"/>
              <a:ext cx="602070" cy="223776"/>
              <a:chOff x="621719" y="4712770"/>
              <a:chExt cx="1904166" cy="707737"/>
            </a:xfrm>
          </p:grpSpPr>
          <p:sp>
            <p:nvSpPr>
              <p:cNvPr id="550" name="Can 5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1" name="Can 5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2" name="Can 5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8" name="Group 537"/>
            <p:cNvGrpSpPr/>
            <p:nvPr/>
          </p:nvGrpSpPr>
          <p:grpSpPr>
            <a:xfrm>
              <a:off x="5017910" y="5582348"/>
              <a:ext cx="602070" cy="223776"/>
              <a:chOff x="621719" y="4712770"/>
              <a:chExt cx="1904166" cy="707737"/>
            </a:xfrm>
          </p:grpSpPr>
          <p:sp>
            <p:nvSpPr>
              <p:cNvPr id="547" name="Can 5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8" name="Can 5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9" name="Can 5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9" name="Group 538"/>
            <p:cNvGrpSpPr/>
            <p:nvPr/>
          </p:nvGrpSpPr>
          <p:grpSpPr>
            <a:xfrm>
              <a:off x="4983757" y="5611941"/>
              <a:ext cx="602070" cy="223776"/>
              <a:chOff x="621719" y="4712770"/>
              <a:chExt cx="1904166" cy="707737"/>
            </a:xfrm>
          </p:grpSpPr>
          <p:sp>
            <p:nvSpPr>
              <p:cNvPr id="544" name="Can 5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5" name="Can 5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6" name="Can 5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40" name="Group 539"/>
            <p:cNvGrpSpPr/>
            <p:nvPr/>
          </p:nvGrpSpPr>
          <p:grpSpPr>
            <a:xfrm>
              <a:off x="4943561" y="5635686"/>
              <a:ext cx="602070" cy="223776"/>
              <a:chOff x="621719" y="4712770"/>
              <a:chExt cx="1904166" cy="707737"/>
            </a:xfrm>
          </p:grpSpPr>
          <p:sp>
            <p:nvSpPr>
              <p:cNvPr id="541" name="Can 5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2" name="Can 5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3" name="Can 5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59" name="Group 558"/>
          <p:cNvGrpSpPr/>
          <p:nvPr/>
        </p:nvGrpSpPr>
        <p:grpSpPr>
          <a:xfrm>
            <a:off x="10137986" y="4139186"/>
            <a:ext cx="1281055" cy="271667"/>
            <a:chOff x="4313237" y="5582348"/>
            <a:chExt cx="1306743" cy="277114"/>
          </a:xfrm>
        </p:grpSpPr>
        <p:grpSp>
          <p:nvGrpSpPr>
            <p:cNvPr id="560" name="Group 559"/>
            <p:cNvGrpSpPr/>
            <p:nvPr/>
          </p:nvGrpSpPr>
          <p:grpSpPr>
            <a:xfrm>
              <a:off x="4387586" y="5582348"/>
              <a:ext cx="602070" cy="223776"/>
              <a:chOff x="621719" y="4712770"/>
              <a:chExt cx="1904166" cy="707737"/>
            </a:xfrm>
          </p:grpSpPr>
          <p:sp>
            <p:nvSpPr>
              <p:cNvPr id="581" name="Can 5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2" name="Can 5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3" name="Can 5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1" name="Group 560"/>
            <p:cNvGrpSpPr/>
            <p:nvPr/>
          </p:nvGrpSpPr>
          <p:grpSpPr>
            <a:xfrm>
              <a:off x="4353433" y="5611941"/>
              <a:ext cx="602070" cy="223776"/>
              <a:chOff x="621719" y="4712770"/>
              <a:chExt cx="1904166" cy="707737"/>
            </a:xfrm>
          </p:grpSpPr>
          <p:sp>
            <p:nvSpPr>
              <p:cNvPr id="578" name="Can 5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9" name="Can 5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0" name="Can 5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2" name="Group 561"/>
            <p:cNvGrpSpPr/>
            <p:nvPr/>
          </p:nvGrpSpPr>
          <p:grpSpPr>
            <a:xfrm>
              <a:off x="4313237" y="5635686"/>
              <a:ext cx="602070" cy="223776"/>
              <a:chOff x="621719" y="4712770"/>
              <a:chExt cx="1904166" cy="707737"/>
            </a:xfrm>
          </p:grpSpPr>
          <p:sp>
            <p:nvSpPr>
              <p:cNvPr id="575" name="Can 5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6" name="Can 5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7" name="Can 5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3" name="Group 562"/>
            <p:cNvGrpSpPr/>
            <p:nvPr/>
          </p:nvGrpSpPr>
          <p:grpSpPr>
            <a:xfrm>
              <a:off x="5017910" y="5582348"/>
              <a:ext cx="602070" cy="223776"/>
              <a:chOff x="621719" y="4712770"/>
              <a:chExt cx="1904166" cy="707737"/>
            </a:xfrm>
          </p:grpSpPr>
          <p:sp>
            <p:nvSpPr>
              <p:cNvPr id="572" name="Can 5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3" name="Can 5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4" name="Can 5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4" name="Group 563"/>
            <p:cNvGrpSpPr/>
            <p:nvPr/>
          </p:nvGrpSpPr>
          <p:grpSpPr>
            <a:xfrm>
              <a:off x="4983757" y="5611941"/>
              <a:ext cx="602070" cy="223776"/>
              <a:chOff x="621719" y="4712770"/>
              <a:chExt cx="1904166" cy="707737"/>
            </a:xfrm>
          </p:grpSpPr>
          <p:sp>
            <p:nvSpPr>
              <p:cNvPr id="569" name="Can 5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0" name="Can 5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1" name="Can 5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5" name="Group 564"/>
            <p:cNvGrpSpPr/>
            <p:nvPr/>
          </p:nvGrpSpPr>
          <p:grpSpPr>
            <a:xfrm>
              <a:off x="4943561" y="5635686"/>
              <a:ext cx="602070" cy="223776"/>
              <a:chOff x="621719" y="4712770"/>
              <a:chExt cx="1904166" cy="707737"/>
            </a:xfrm>
          </p:grpSpPr>
          <p:sp>
            <p:nvSpPr>
              <p:cNvPr id="566" name="Can 5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7" name="Can 5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8" name="Can 5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84" name="Group 583"/>
          <p:cNvGrpSpPr/>
          <p:nvPr/>
        </p:nvGrpSpPr>
        <p:grpSpPr>
          <a:xfrm>
            <a:off x="10137986" y="3909442"/>
            <a:ext cx="1281055" cy="271667"/>
            <a:chOff x="4313237" y="5582348"/>
            <a:chExt cx="1306743" cy="277114"/>
          </a:xfrm>
        </p:grpSpPr>
        <p:grpSp>
          <p:nvGrpSpPr>
            <p:cNvPr id="585" name="Group 584"/>
            <p:cNvGrpSpPr/>
            <p:nvPr/>
          </p:nvGrpSpPr>
          <p:grpSpPr>
            <a:xfrm>
              <a:off x="4387586" y="5582348"/>
              <a:ext cx="602070" cy="223776"/>
              <a:chOff x="621719" y="4712770"/>
              <a:chExt cx="1904166" cy="707737"/>
            </a:xfrm>
          </p:grpSpPr>
          <p:sp>
            <p:nvSpPr>
              <p:cNvPr id="606" name="Can 6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7" name="Can 6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8" name="Can 6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6" name="Group 585"/>
            <p:cNvGrpSpPr/>
            <p:nvPr/>
          </p:nvGrpSpPr>
          <p:grpSpPr>
            <a:xfrm>
              <a:off x="4353433" y="5611941"/>
              <a:ext cx="602070" cy="223776"/>
              <a:chOff x="621719" y="4712770"/>
              <a:chExt cx="1904166" cy="707737"/>
            </a:xfrm>
          </p:grpSpPr>
          <p:sp>
            <p:nvSpPr>
              <p:cNvPr id="603" name="Can 6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4" name="Can 6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5" name="Can 6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7" name="Group 586"/>
            <p:cNvGrpSpPr/>
            <p:nvPr/>
          </p:nvGrpSpPr>
          <p:grpSpPr>
            <a:xfrm>
              <a:off x="4313237" y="5635686"/>
              <a:ext cx="602070" cy="223776"/>
              <a:chOff x="621719" y="4712770"/>
              <a:chExt cx="1904166" cy="707737"/>
            </a:xfrm>
          </p:grpSpPr>
          <p:sp>
            <p:nvSpPr>
              <p:cNvPr id="600" name="Can 5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1" name="Can 6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2" name="Can 6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8" name="Group 587"/>
            <p:cNvGrpSpPr/>
            <p:nvPr/>
          </p:nvGrpSpPr>
          <p:grpSpPr>
            <a:xfrm>
              <a:off x="5017910" y="5582348"/>
              <a:ext cx="602070" cy="223776"/>
              <a:chOff x="621719" y="4712770"/>
              <a:chExt cx="1904166" cy="707737"/>
            </a:xfrm>
          </p:grpSpPr>
          <p:sp>
            <p:nvSpPr>
              <p:cNvPr id="597" name="Can 5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8" name="Can 5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9" name="Can 5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9" name="Group 588"/>
            <p:cNvGrpSpPr/>
            <p:nvPr/>
          </p:nvGrpSpPr>
          <p:grpSpPr>
            <a:xfrm>
              <a:off x="4983757" y="5611941"/>
              <a:ext cx="602070" cy="223776"/>
              <a:chOff x="621719" y="4712770"/>
              <a:chExt cx="1904166" cy="707737"/>
            </a:xfrm>
          </p:grpSpPr>
          <p:sp>
            <p:nvSpPr>
              <p:cNvPr id="594" name="Can 5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5" name="Can 5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6" name="Can 5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90" name="Group 589"/>
            <p:cNvGrpSpPr/>
            <p:nvPr/>
          </p:nvGrpSpPr>
          <p:grpSpPr>
            <a:xfrm>
              <a:off x="4943561" y="5635686"/>
              <a:ext cx="602070" cy="223776"/>
              <a:chOff x="621719" y="4712770"/>
              <a:chExt cx="1904166" cy="707737"/>
            </a:xfrm>
          </p:grpSpPr>
          <p:sp>
            <p:nvSpPr>
              <p:cNvPr id="591" name="Can 5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2" name="Can 5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3" name="Can 5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09" name="Group 608"/>
          <p:cNvGrpSpPr/>
          <p:nvPr/>
        </p:nvGrpSpPr>
        <p:grpSpPr>
          <a:xfrm>
            <a:off x="10137986" y="3675271"/>
            <a:ext cx="1281055" cy="271667"/>
            <a:chOff x="4313237" y="5582348"/>
            <a:chExt cx="1306743" cy="277114"/>
          </a:xfrm>
        </p:grpSpPr>
        <p:grpSp>
          <p:nvGrpSpPr>
            <p:cNvPr id="610" name="Group 609"/>
            <p:cNvGrpSpPr/>
            <p:nvPr/>
          </p:nvGrpSpPr>
          <p:grpSpPr>
            <a:xfrm>
              <a:off x="4387586" y="5582348"/>
              <a:ext cx="602070" cy="223776"/>
              <a:chOff x="621719" y="4712770"/>
              <a:chExt cx="1904166" cy="707737"/>
            </a:xfrm>
          </p:grpSpPr>
          <p:sp>
            <p:nvSpPr>
              <p:cNvPr id="631" name="Can 6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2" name="Can 6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3" name="Can 6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1" name="Group 610"/>
            <p:cNvGrpSpPr/>
            <p:nvPr/>
          </p:nvGrpSpPr>
          <p:grpSpPr>
            <a:xfrm>
              <a:off x="4353433" y="5611941"/>
              <a:ext cx="602070" cy="223776"/>
              <a:chOff x="621719" y="4712770"/>
              <a:chExt cx="1904166" cy="707737"/>
            </a:xfrm>
          </p:grpSpPr>
          <p:sp>
            <p:nvSpPr>
              <p:cNvPr id="628" name="Can 6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9" name="Can 6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0" name="Can 6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2" name="Group 611"/>
            <p:cNvGrpSpPr/>
            <p:nvPr/>
          </p:nvGrpSpPr>
          <p:grpSpPr>
            <a:xfrm>
              <a:off x="4313237" y="5635686"/>
              <a:ext cx="602070" cy="223776"/>
              <a:chOff x="621719" y="4712770"/>
              <a:chExt cx="1904166" cy="707737"/>
            </a:xfrm>
          </p:grpSpPr>
          <p:sp>
            <p:nvSpPr>
              <p:cNvPr id="625" name="Can 6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6" name="Can 6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7" name="Can 6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3" name="Group 612"/>
            <p:cNvGrpSpPr/>
            <p:nvPr/>
          </p:nvGrpSpPr>
          <p:grpSpPr>
            <a:xfrm>
              <a:off x="5017910" y="5582348"/>
              <a:ext cx="602070" cy="223776"/>
              <a:chOff x="621719" y="4712770"/>
              <a:chExt cx="1904166" cy="707737"/>
            </a:xfrm>
          </p:grpSpPr>
          <p:sp>
            <p:nvSpPr>
              <p:cNvPr id="622" name="Can 6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3" name="Can 6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4" name="Can 6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4" name="Group 613"/>
            <p:cNvGrpSpPr/>
            <p:nvPr/>
          </p:nvGrpSpPr>
          <p:grpSpPr>
            <a:xfrm>
              <a:off x="4983757" y="5611941"/>
              <a:ext cx="602070" cy="223776"/>
              <a:chOff x="621719" y="4712770"/>
              <a:chExt cx="1904166" cy="707737"/>
            </a:xfrm>
          </p:grpSpPr>
          <p:sp>
            <p:nvSpPr>
              <p:cNvPr id="619" name="Can 6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0" name="Can 6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1" name="Can 6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5" name="Group 614"/>
            <p:cNvGrpSpPr/>
            <p:nvPr/>
          </p:nvGrpSpPr>
          <p:grpSpPr>
            <a:xfrm>
              <a:off x="4943561" y="5635686"/>
              <a:ext cx="602070" cy="223776"/>
              <a:chOff x="621719" y="4712770"/>
              <a:chExt cx="1904166" cy="707737"/>
            </a:xfrm>
          </p:grpSpPr>
          <p:sp>
            <p:nvSpPr>
              <p:cNvPr id="616" name="Can 6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17" name="Can 6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18" name="Can 6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34" name="Group 633"/>
          <p:cNvGrpSpPr/>
          <p:nvPr/>
        </p:nvGrpSpPr>
        <p:grpSpPr>
          <a:xfrm>
            <a:off x="10137986" y="3445526"/>
            <a:ext cx="1281055" cy="271667"/>
            <a:chOff x="4313237" y="5582348"/>
            <a:chExt cx="1306743" cy="277114"/>
          </a:xfrm>
        </p:grpSpPr>
        <p:grpSp>
          <p:nvGrpSpPr>
            <p:cNvPr id="635" name="Group 634"/>
            <p:cNvGrpSpPr/>
            <p:nvPr/>
          </p:nvGrpSpPr>
          <p:grpSpPr>
            <a:xfrm>
              <a:off x="4387586" y="5582348"/>
              <a:ext cx="602070" cy="223776"/>
              <a:chOff x="621719" y="4712770"/>
              <a:chExt cx="1904166" cy="707737"/>
            </a:xfrm>
          </p:grpSpPr>
          <p:sp>
            <p:nvSpPr>
              <p:cNvPr id="656" name="Can 6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7" name="Can 6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8" name="Can 6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6" name="Group 635"/>
            <p:cNvGrpSpPr/>
            <p:nvPr/>
          </p:nvGrpSpPr>
          <p:grpSpPr>
            <a:xfrm>
              <a:off x="4353433" y="5611941"/>
              <a:ext cx="602070" cy="223776"/>
              <a:chOff x="621719" y="4712770"/>
              <a:chExt cx="1904166" cy="707737"/>
            </a:xfrm>
          </p:grpSpPr>
          <p:sp>
            <p:nvSpPr>
              <p:cNvPr id="653" name="Can 6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4" name="Can 6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5" name="Can 6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7" name="Group 636"/>
            <p:cNvGrpSpPr/>
            <p:nvPr/>
          </p:nvGrpSpPr>
          <p:grpSpPr>
            <a:xfrm>
              <a:off x="4313237" y="5635686"/>
              <a:ext cx="602070" cy="223776"/>
              <a:chOff x="621719" y="4712770"/>
              <a:chExt cx="1904166" cy="707737"/>
            </a:xfrm>
          </p:grpSpPr>
          <p:sp>
            <p:nvSpPr>
              <p:cNvPr id="650" name="Can 6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1" name="Can 6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2" name="Can 6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8" name="Group 637"/>
            <p:cNvGrpSpPr/>
            <p:nvPr/>
          </p:nvGrpSpPr>
          <p:grpSpPr>
            <a:xfrm>
              <a:off x="5017910" y="5582348"/>
              <a:ext cx="602070" cy="223776"/>
              <a:chOff x="621719" y="4712770"/>
              <a:chExt cx="1904166" cy="707737"/>
            </a:xfrm>
          </p:grpSpPr>
          <p:sp>
            <p:nvSpPr>
              <p:cNvPr id="647" name="Can 6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8" name="Can 6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9" name="Can 6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9" name="Group 638"/>
            <p:cNvGrpSpPr/>
            <p:nvPr/>
          </p:nvGrpSpPr>
          <p:grpSpPr>
            <a:xfrm>
              <a:off x="4983757" y="5611941"/>
              <a:ext cx="602070" cy="223776"/>
              <a:chOff x="621719" y="4712770"/>
              <a:chExt cx="1904166" cy="707737"/>
            </a:xfrm>
          </p:grpSpPr>
          <p:sp>
            <p:nvSpPr>
              <p:cNvPr id="644" name="Can 6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5" name="Can 6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6" name="Can 6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40" name="Group 639"/>
            <p:cNvGrpSpPr/>
            <p:nvPr/>
          </p:nvGrpSpPr>
          <p:grpSpPr>
            <a:xfrm>
              <a:off x="4943561" y="5635686"/>
              <a:ext cx="602070" cy="223776"/>
              <a:chOff x="621719" y="4712770"/>
              <a:chExt cx="1904166" cy="707737"/>
            </a:xfrm>
          </p:grpSpPr>
          <p:sp>
            <p:nvSpPr>
              <p:cNvPr id="641" name="Can 6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2" name="Can 6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3" name="Can 6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59" name="Group 658"/>
          <p:cNvGrpSpPr/>
          <p:nvPr/>
        </p:nvGrpSpPr>
        <p:grpSpPr>
          <a:xfrm>
            <a:off x="10137986" y="3232146"/>
            <a:ext cx="1281055" cy="271667"/>
            <a:chOff x="4313237" y="5582348"/>
            <a:chExt cx="1306743" cy="277114"/>
          </a:xfrm>
        </p:grpSpPr>
        <p:grpSp>
          <p:nvGrpSpPr>
            <p:cNvPr id="660" name="Group 659"/>
            <p:cNvGrpSpPr/>
            <p:nvPr/>
          </p:nvGrpSpPr>
          <p:grpSpPr>
            <a:xfrm>
              <a:off x="4387586" y="5582348"/>
              <a:ext cx="602070" cy="223776"/>
              <a:chOff x="621719" y="4712770"/>
              <a:chExt cx="1904166" cy="707737"/>
            </a:xfrm>
          </p:grpSpPr>
          <p:sp>
            <p:nvSpPr>
              <p:cNvPr id="681" name="Can 6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2" name="Can 6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3" name="Can 6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1" name="Group 660"/>
            <p:cNvGrpSpPr/>
            <p:nvPr/>
          </p:nvGrpSpPr>
          <p:grpSpPr>
            <a:xfrm>
              <a:off x="4353433" y="5611941"/>
              <a:ext cx="602070" cy="223776"/>
              <a:chOff x="621719" y="4712770"/>
              <a:chExt cx="1904166" cy="707737"/>
            </a:xfrm>
          </p:grpSpPr>
          <p:sp>
            <p:nvSpPr>
              <p:cNvPr id="678" name="Can 6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9" name="Can 6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0" name="Can 6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2" name="Group 661"/>
            <p:cNvGrpSpPr/>
            <p:nvPr/>
          </p:nvGrpSpPr>
          <p:grpSpPr>
            <a:xfrm>
              <a:off x="4313237" y="5635686"/>
              <a:ext cx="602070" cy="223776"/>
              <a:chOff x="621719" y="4712770"/>
              <a:chExt cx="1904166" cy="707737"/>
            </a:xfrm>
          </p:grpSpPr>
          <p:sp>
            <p:nvSpPr>
              <p:cNvPr id="675" name="Can 6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6" name="Can 6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7" name="Can 6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3" name="Group 662"/>
            <p:cNvGrpSpPr/>
            <p:nvPr/>
          </p:nvGrpSpPr>
          <p:grpSpPr>
            <a:xfrm>
              <a:off x="5017910" y="5582348"/>
              <a:ext cx="602070" cy="223776"/>
              <a:chOff x="621719" y="4712770"/>
              <a:chExt cx="1904166" cy="707737"/>
            </a:xfrm>
          </p:grpSpPr>
          <p:sp>
            <p:nvSpPr>
              <p:cNvPr id="672" name="Can 6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3" name="Can 6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4" name="Can 6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4" name="Group 663"/>
            <p:cNvGrpSpPr/>
            <p:nvPr/>
          </p:nvGrpSpPr>
          <p:grpSpPr>
            <a:xfrm>
              <a:off x="4983757" y="5611941"/>
              <a:ext cx="602070" cy="223776"/>
              <a:chOff x="621719" y="4712770"/>
              <a:chExt cx="1904166" cy="707737"/>
            </a:xfrm>
          </p:grpSpPr>
          <p:sp>
            <p:nvSpPr>
              <p:cNvPr id="669" name="Can 6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0" name="Can 6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1" name="Can 6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5" name="Group 664"/>
            <p:cNvGrpSpPr/>
            <p:nvPr/>
          </p:nvGrpSpPr>
          <p:grpSpPr>
            <a:xfrm>
              <a:off x="4943561" y="5635686"/>
              <a:ext cx="602070" cy="223776"/>
              <a:chOff x="621719" y="4712770"/>
              <a:chExt cx="1904166" cy="707737"/>
            </a:xfrm>
          </p:grpSpPr>
          <p:sp>
            <p:nvSpPr>
              <p:cNvPr id="666" name="Can 6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67" name="Can 6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68" name="Can 6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84" name="Group 683"/>
          <p:cNvGrpSpPr/>
          <p:nvPr/>
        </p:nvGrpSpPr>
        <p:grpSpPr>
          <a:xfrm>
            <a:off x="10137986" y="3002402"/>
            <a:ext cx="1281055" cy="271667"/>
            <a:chOff x="4313237" y="5582348"/>
            <a:chExt cx="1306743" cy="277114"/>
          </a:xfrm>
        </p:grpSpPr>
        <p:grpSp>
          <p:nvGrpSpPr>
            <p:cNvPr id="685" name="Group 684"/>
            <p:cNvGrpSpPr/>
            <p:nvPr/>
          </p:nvGrpSpPr>
          <p:grpSpPr>
            <a:xfrm>
              <a:off x="4387586" y="5582348"/>
              <a:ext cx="602070" cy="223776"/>
              <a:chOff x="621719" y="4712770"/>
              <a:chExt cx="1904166" cy="707737"/>
            </a:xfrm>
          </p:grpSpPr>
          <p:sp>
            <p:nvSpPr>
              <p:cNvPr id="706" name="Can 7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7" name="Can 7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8" name="Can 7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6" name="Group 685"/>
            <p:cNvGrpSpPr/>
            <p:nvPr/>
          </p:nvGrpSpPr>
          <p:grpSpPr>
            <a:xfrm>
              <a:off x="4353433" y="5611941"/>
              <a:ext cx="602070" cy="223776"/>
              <a:chOff x="621719" y="4712770"/>
              <a:chExt cx="1904166" cy="707737"/>
            </a:xfrm>
          </p:grpSpPr>
          <p:sp>
            <p:nvSpPr>
              <p:cNvPr id="703" name="Can 7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4" name="Can 7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5" name="Can 7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7" name="Group 686"/>
            <p:cNvGrpSpPr/>
            <p:nvPr/>
          </p:nvGrpSpPr>
          <p:grpSpPr>
            <a:xfrm>
              <a:off x="4313237" y="5635686"/>
              <a:ext cx="602070" cy="223776"/>
              <a:chOff x="621719" y="4712770"/>
              <a:chExt cx="1904166" cy="707737"/>
            </a:xfrm>
          </p:grpSpPr>
          <p:sp>
            <p:nvSpPr>
              <p:cNvPr id="700" name="Can 6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1" name="Can 7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2" name="Can 7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8" name="Group 687"/>
            <p:cNvGrpSpPr/>
            <p:nvPr/>
          </p:nvGrpSpPr>
          <p:grpSpPr>
            <a:xfrm>
              <a:off x="5017910" y="5582348"/>
              <a:ext cx="602070" cy="223776"/>
              <a:chOff x="621719" y="4712770"/>
              <a:chExt cx="1904166" cy="707737"/>
            </a:xfrm>
          </p:grpSpPr>
          <p:sp>
            <p:nvSpPr>
              <p:cNvPr id="697" name="Can 6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8" name="Can 6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9" name="Can 6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9" name="Group 688"/>
            <p:cNvGrpSpPr/>
            <p:nvPr/>
          </p:nvGrpSpPr>
          <p:grpSpPr>
            <a:xfrm>
              <a:off x="4983757" y="5611941"/>
              <a:ext cx="602070" cy="223776"/>
              <a:chOff x="621719" y="4712770"/>
              <a:chExt cx="1904166" cy="707737"/>
            </a:xfrm>
          </p:grpSpPr>
          <p:sp>
            <p:nvSpPr>
              <p:cNvPr id="694" name="Can 6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5" name="Can 6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6" name="Can 6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90" name="Group 689"/>
            <p:cNvGrpSpPr/>
            <p:nvPr/>
          </p:nvGrpSpPr>
          <p:grpSpPr>
            <a:xfrm>
              <a:off x="4943561" y="5635686"/>
              <a:ext cx="602070" cy="223776"/>
              <a:chOff x="621719" y="4712770"/>
              <a:chExt cx="1904166" cy="707737"/>
            </a:xfrm>
          </p:grpSpPr>
          <p:sp>
            <p:nvSpPr>
              <p:cNvPr id="691" name="Can 6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2" name="Can 6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3" name="Can 6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709" name="Group 708"/>
          <p:cNvGrpSpPr/>
          <p:nvPr/>
        </p:nvGrpSpPr>
        <p:grpSpPr>
          <a:xfrm>
            <a:off x="10137986" y="2775170"/>
            <a:ext cx="1281055" cy="271667"/>
            <a:chOff x="4313237" y="5582348"/>
            <a:chExt cx="1306743" cy="277114"/>
          </a:xfrm>
        </p:grpSpPr>
        <p:grpSp>
          <p:nvGrpSpPr>
            <p:cNvPr id="710" name="Group 709"/>
            <p:cNvGrpSpPr/>
            <p:nvPr/>
          </p:nvGrpSpPr>
          <p:grpSpPr>
            <a:xfrm>
              <a:off x="4387586" y="5582348"/>
              <a:ext cx="602070" cy="223776"/>
              <a:chOff x="621719" y="4712770"/>
              <a:chExt cx="1904166" cy="707737"/>
            </a:xfrm>
          </p:grpSpPr>
          <p:sp>
            <p:nvSpPr>
              <p:cNvPr id="731" name="Can 7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2" name="Can 7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3" name="Can 7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1" name="Group 710"/>
            <p:cNvGrpSpPr/>
            <p:nvPr/>
          </p:nvGrpSpPr>
          <p:grpSpPr>
            <a:xfrm>
              <a:off x="4353433" y="5611941"/>
              <a:ext cx="602070" cy="223776"/>
              <a:chOff x="621719" y="4712770"/>
              <a:chExt cx="1904166" cy="707737"/>
            </a:xfrm>
          </p:grpSpPr>
          <p:sp>
            <p:nvSpPr>
              <p:cNvPr id="728" name="Can 7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9" name="Can 7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0" name="Can 7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2" name="Group 711"/>
            <p:cNvGrpSpPr/>
            <p:nvPr/>
          </p:nvGrpSpPr>
          <p:grpSpPr>
            <a:xfrm>
              <a:off x="4313237" y="5635686"/>
              <a:ext cx="602070" cy="223776"/>
              <a:chOff x="621719" y="4712770"/>
              <a:chExt cx="1904166" cy="707737"/>
            </a:xfrm>
          </p:grpSpPr>
          <p:sp>
            <p:nvSpPr>
              <p:cNvPr id="725" name="Can 7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6" name="Can 7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7" name="Can 7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3" name="Group 712"/>
            <p:cNvGrpSpPr/>
            <p:nvPr/>
          </p:nvGrpSpPr>
          <p:grpSpPr>
            <a:xfrm>
              <a:off x="5017910" y="5582348"/>
              <a:ext cx="602070" cy="223776"/>
              <a:chOff x="621719" y="4712770"/>
              <a:chExt cx="1904166" cy="707737"/>
            </a:xfrm>
          </p:grpSpPr>
          <p:sp>
            <p:nvSpPr>
              <p:cNvPr id="722" name="Can 7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3" name="Can 7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4" name="Can 7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4" name="Group 713"/>
            <p:cNvGrpSpPr/>
            <p:nvPr/>
          </p:nvGrpSpPr>
          <p:grpSpPr>
            <a:xfrm>
              <a:off x="4983757" y="5611941"/>
              <a:ext cx="602070" cy="223776"/>
              <a:chOff x="621719" y="4712770"/>
              <a:chExt cx="1904166" cy="707737"/>
            </a:xfrm>
          </p:grpSpPr>
          <p:sp>
            <p:nvSpPr>
              <p:cNvPr id="719" name="Can 7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0" name="Can 7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1" name="Can 7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5" name="Group 714"/>
            <p:cNvGrpSpPr/>
            <p:nvPr/>
          </p:nvGrpSpPr>
          <p:grpSpPr>
            <a:xfrm>
              <a:off x="4943561" y="5635686"/>
              <a:ext cx="602070" cy="223776"/>
              <a:chOff x="621719" y="4712770"/>
              <a:chExt cx="1904166" cy="707737"/>
            </a:xfrm>
          </p:grpSpPr>
          <p:sp>
            <p:nvSpPr>
              <p:cNvPr id="716" name="Can 7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17" name="Can 7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18" name="Can 7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734" name="Group 733"/>
          <p:cNvGrpSpPr/>
          <p:nvPr/>
        </p:nvGrpSpPr>
        <p:grpSpPr>
          <a:xfrm>
            <a:off x="10137986" y="2558610"/>
            <a:ext cx="1281055" cy="271667"/>
            <a:chOff x="4313237" y="5582348"/>
            <a:chExt cx="1306743" cy="277114"/>
          </a:xfrm>
        </p:grpSpPr>
        <p:grpSp>
          <p:nvGrpSpPr>
            <p:cNvPr id="735" name="Group 734"/>
            <p:cNvGrpSpPr/>
            <p:nvPr/>
          </p:nvGrpSpPr>
          <p:grpSpPr>
            <a:xfrm>
              <a:off x="4387586" y="5582348"/>
              <a:ext cx="602070" cy="223776"/>
              <a:chOff x="621719" y="4712770"/>
              <a:chExt cx="1904166" cy="707737"/>
            </a:xfrm>
          </p:grpSpPr>
          <p:sp>
            <p:nvSpPr>
              <p:cNvPr id="756" name="Can 7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7" name="Can 7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8" name="Can 7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6" name="Group 735"/>
            <p:cNvGrpSpPr/>
            <p:nvPr/>
          </p:nvGrpSpPr>
          <p:grpSpPr>
            <a:xfrm>
              <a:off x="4353433" y="5611941"/>
              <a:ext cx="602070" cy="223776"/>
              <a:chOff x="621719" y="4712770"/>
              <a:chExt cx="1904166" cy="707737"/>
            </a:xfrm>
          </p:grpSpPr>
          <p:sp>
            <p:nvSpPr>
              <p:cNvPr id="753" name="Can 7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4" name="Can 7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5" name="Can 7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7" name="Group 736"/>
            <p:cNvGrpSpPr/>
            <p:nvPr/>
          </p:nvGrpSpPr>
          <p:grpSpPr>
            <a:xfrm>
              <a:off x="4313237" y="5635686"/>
              <a:ext cx="602070" cy="223776"/>
              <a:chOff x="621719" y="4712770"/>
              <a:chExt cx="1904166" cy="707737"/>
            </a:xfrm>
          </p:grpSpPr>
          <p:sp>
            <p:nvSpPr>
              <p:cNvPr id="750" name="Can 7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1" name="Can 7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2" name="Can 7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8" name="Group 737"/>
            <p:cNvGrpSpPr/>
            <p:nvPr/>
          </p:nvGrpSpPr>
          <p:grpSpPr>
            <a:xfrm>
              <a:off x="5017910" y="5582348"/>
              <a:ext cx="602070" cy="223776"/>
              <a:chOff x="621719" y="4712770"/>
              <a:chExt cx="1904166" cy="707737"/>
            </a:xfrm>
          </p:grpSpPr>
          <p:sp>
            <p:nvSpPr>
              <p:cNvPr id="747" name="Can 7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8" name="Can 7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9" name="Can 7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9" name="Group 738"/>
            <p:cNvGrpSpPr/>
            <p:nvPr/>
          </p:nvGrpSpPr>
          <p:grpSpPr>
            <a:xfrm>
              <a:off x="4983757" y="5611941"/>
              <a:ext cx="602070" cy="223776"/>
              <a:chOff x="621719" y="4712770"/>
              <a:chExt cx="1904166" cy="707737"/>
            </a:xfrm>
          </p:grpSpPr>
          <p:sp>
            <p:nvSpPr>
              <p:cNvPr id="744" name="Can 7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5" name="Can 7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6" name="Can 7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40" name="Group 739"/>
            <p:cNvGrpSpPr/>
            <p:nvPr/>
          </p:nvGrpSpPr>
          <p:grpSpPr>
            <a:xfrm>
              <a:off x="4943561" y="5635686"/>
              <a:ext cx="602070" cy="223776"/>
              <a:chOff x="621719" y="4712770"/>
              <a:chExt cx="1904166" cy="707737"/>
            </a:xfrm>
          </p:grpSpPr>
          <p:sp>
            <p:nvSpPr>
              <p:cNvPr id="741" name="Can 7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2" name="Can 7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3" name="Can 7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4" name="Group 13"/>
          <p:cNvGrpSpPr/>
          <p:nvPr/>
        </p:nvGrpSpPr>
        <p:grpSpPr>
          <a:xfrm>
            <a:off x="642750" y="5417588"/>
            <a:ext cx="3367033" cy="362072"/>
            <a:chOff x="655637" y="5525725"/>
            <a:chExt cx="3434549" cy="369332"/>
          </a:xfrm>
        </p:grpSpPr>
        <p:sp>
          <p:nvSpPr>
            <p:cNvPr id="12" name="Right Arrow 11"/>
            <p:cNvSpPr/>
            <p:nvPr/>
          </p:nvSpPr>
          <p:spPr bwMode="auto">
            <a:xfrm>
              <a:off x="3785386" y="5630675"/>
              <a:ext cx="304800" cy="22377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a:xfrm>
              <a:off x="655637" y="5525725"/>
              <a:ext cx="3126625" cy="369332"/>
            </a:xfrm>
            <a:prstGeom prst="rect">
              <a:avLst/>
            </a:prstGeom>
          </p:spPr>
          <p:txBody>
            <a:bodyPr wrap="none">
              <a:spAutoFit/>
            </a:bodyPr>
            <a:lstStyle/>
            <a:p>
              <a:pPr defTabSz="914367"/>
              <a:r>
                <a:rPr lang="en-US" sz="1765" dirty="0">
                  <a:solidFill>
                    <a:srgbClr val="404040"/>
                  </a:solidFill>
                </a:rPr>
                <a:t>Max per-database burst level</a:t>
              </a:r>
            </a:p>
          </p:txBody>
        </p:sp>
      </p:grpSp>
      <p:grpSp>
        <p:nvGrpSpPr>
          <p:cNvPr id="762" name="Group 761"/>
          <p:cNvGrpSpPr/>
          <p:nvPr/>
        </p:nvGrpSpPr>
        <p:grpSpPr>
          <a:xfrm>
            <a:off x="10136602" y="2343861"/>
            <a:ext cx="1281055" cy="271667"/>
            <a:chOff x="4313237" y="5582348"/>
            <a:chExt cx="1306743" cy="277114"/>
          </a:xfrm>
        </p:grpSpPr>
        <p:grpSp>
          <p:nvGrpSpPr>
            <p:cNvPr id="763" name="Group 762"/>
            <p:cNvGrpSpPr/>
            <p:nvPr/>
          </p:nvGrpSpPr>
          <p:grpSpPr>
            <a:xfrm>
              <a:off x="4387586" y="5582348"/>
              <a:ext cx="602070" cy="223776"/>
              <a:chOff x="621719" y="4712770"/>
              <a:chExt cx="1904166" cy="707737"/>
            </a:xfrm>
          </p:grpSpPr>
          <p:sp>
            <p:nvSpPr>
              <p:cNvPr id="784" name="Can 78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5" name="Can 78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6" name="Can 78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4" name="Group 763"/>
            <p:cNvGrpSpPr/>
            <p:nvPr/>
          </p:nvGrpSpPr>
          <p:grpSpPr>
            <a:xfrm>
              <a:off x="4353433" y="5611941"/>
              <a:ext cx="602070" cy="223776"/>
              <a:chOff x="621719" y="4712770"/>
              <a:chExt cx="1904166" cy="707737"/>
            </a:xfrm>
          </p:grpSpPr>
          <p:sp>
            <p:nvSpPr>
              <p:cNvPr id="781" name="Can 7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2" name="Can 7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3" name="Can 7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5" name="Group 764"/>
            <p:cNvGrpSpPr/>
            <p:nvPr/>
          </p:nvGrpSpPr>
          <p:grpSpPr>
            <a:xfrm>
              <a:off x="4313237" y="5635686"/>
              <a:ext cx="602070" cy="223776"/>
              <a:chOff x="621719" y="4712770"/>
              <a:chExt cx="1904166" cy="707737"/>
            </a:xfrm>
          </p:grpSpPr>
          <p:sp>
            <p:nvSpPr>
              <p:cNvPr id="778" name="Can 7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9" name="Can 7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0" name="Can 7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6" name="Group 765"/>
            <p:cNvGrpSpPr/>
            <p:nvPr/>
          </p:nvGrpSpPr>
          <p:grpSpPr>
            <a:xfrm>
              <a:off x="5017910" y="5582348"/>
              <a:ext cx="602070" cy="223776"/>
              <a:chOff x="621719" y="4712770"/>
              <a:chExt cx="1904166" cy="707737"/>
            </a:xfrm>
          </p:grpSpPr>
          <p:sp>
            <p:nvSpPr>
              <p:cNvPr id="775" name="Can 7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6" name="Can 7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7" name="Can 7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7" name="Group 766"/>
            <p:cNvGrpSpPr/>
            <p:nvPr/>
          </p:nvGrpSpPr>
          <p:grpSpPr>
            <a:xfrm>
              <a:off x="4983757" y="5611941"/>
              <a:ext cx="602070" cy="223776"/>
              <a:chOff x="621719" y="4712770"/>
              <a:chExt cx="1904166" cy="707737"/>
            </a:xfrm>
          </p:grpSpPr>
          <p:sp>
            <p:nvSpPr>
              <p:cNvPr id="772" name="Can 7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3" name="Can 7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4" name="Can 7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8" name="Group 767"/>
            <p:cNvGrpSpPr/>
            <p:nvPr/>
          </p:nvGrpSpPr>
          <p:grpSpPr>
            <a:xfrm>
              <a:off x="4943561" y="5635686"/>
              <a:ext cx="602070" cy="223776"/>
              <a:chOff x="621719" y="4712770"/>
              <a:chExt cx="1904166" cy="707737"/>
            </a:xfrm>
          </p:grpSpPr>
          <p:sp>
            <p:nvSpPr>
              <p:cNvPr id="769" name="Can 7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0" name="Can 7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1" name="Can 7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spTree>
    <p:extLst>
      <p:ext uri="{BB962C8B-B14F-4D97-AF65-F5344CB8AC3E}">
        <p14:creationId xmlns:p14="http://schemas.microsoft.com/office/powerpoint/2010/main" val="3936438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25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9"/>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14"/>
                                        </p:tgtEl>
                                        <p:attrNameLst>
                                          <p:attrName>style.visibility</p:attrName>
                                        </p:attrNameLst>
                                      </p:cBhvr>
                                      <p:to>
                                        <p:strVal val="hidden"/>
                                      </p:to>
                                    </p:set>
                                  </p:childTnLst>
                                </p:cTn>
                              </p:par>
                              <p:par>
                                <p:cTn id="18" presetID="42"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anim calcmode="lin" valueType="num">
                                      <p:cBhvr>
                                        <p:cTn id="21" dur="500" fill="hold"/>
                                        <p:tgtEl>
                                          <p:spTgt spid="7"/>
                                        </p:tgtEl>
                                        <p:attrNameLst>
                                          <p:attrName>ppt_x</p:attrName>
                                        </p:attrNameLst>
                                      </p:cBhvr>
                                      <p:tavLst>
                                        <p:tav tm="0">
                                          <p:val>
                                            <p:strVal val="#ppt_x"/>
                                          </p:val>
                                        </p:tav>
                                        <p:tav tm="100000">
                                          <p:val>
                                            <p:strVal val="#ppt_x"/>
                                          </p:val>
                                        </p:tav>
                                      </p:tavLst>
                                    </p:anim>
                                    <p:anim calcmode="lin" valueType="num">
                                      <p:cBhvr>
                                        <p:cTn id="22" dur="500" fill="hold"/>
                                        <p:tgtEl>
                                          <p:spTgt spid="7"/>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33"/>
                                        </p:tgtEl>
                                        <p:attrNameLst>
                                          <p:attrName>style.visibility</p:attrName>
                                        </p:attrNameLst>
                                      </p:cBhvr>
                                      <p:to>
                                        <p:strVal val="visible"/>
                                      </p:to>
                                    </p:set>
                                    <p:animEffect transition="in" filter="fade">
                                      <p:cBhvr>
                                        <p:cTn id="25" dur="500"/>
                                        <p:tgtEl>
                                          <p:spTgt spid="133"/>
                                        </p:tgtEl>
                                      </p:cBhvr>
                                    </p:animEffect>
                                    <p:anim calcmode="lin" valueType="num">
                                      <p:cBhvr>
                                        <p:cTn id="26" dur="500" fill="hold"/>
                                        <p:tgtEl>
                                          <p:spTgt spid="133"/>
                                        </p:tgtEl>
                                        <p:attrNameLst>
                                          <p:attrName>ppt_x</p:attrName>
                                        </p:attrNameLst>
                                      </p:cBhvr>
                                      <p:tavLst>
                                        <p:tav tm="0">
                                          <p:val>
                                            <p:strVal val="#ppt_x"/>
                                          </p:val>
                                        </p:tav>
                                        <p:tav tm="100000">
                                          <p:val>
                                            <p:strVal val="#ppt_x"/>
                                          </p:val>
                                        </p:tav>
                                      </p:tavLst>
                                    </p:anim>
                                    <p:anim calcmode="lin" valueType="num">
                                      <p:cBhvr>
                                        <p:cTn id="27" dur="500" fill="hold"/>
                                        <p:tgtEl>
                                          <p:spTgt spid="133"/>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208"/>
                                        </p:tgtEl>
                                        <p:attrNameLst>
                                          <p:attrName>style.visibility</p:attrName>
                                        </p:attrNameLst>
                                      </p:cBhvr>
                                      <p:to>
                                        <p:strVal val="visible"/>
                                      </p:to>
                                    </p:set>
                                    <p:animEffect transition="in" filter="fade">
                                      <p:cBhvr>
                                        <p:cTn id="30" dur="500"/>
                                        <p:tgtEl>
                                          <p:spTgt spid="208"/>
                                        </p:tgtEl>
                                      </p:cBhvr>
                                    </p:animEffect>
                                    <p:anim calcmode="lin" valueType="num">
                                      <p:cBhvr>
                                        <p:cTn id="31" dur="500" fill="hold"/>
                                        <p:tgtEl>
                                          <p:spTgt spid="208"/>
                                        </p:tgtEl>
                                        <p:attrNameLst>
                                          <p:attrName>ppt_x</p:attrName>
                                        </p:attrNameLst>
                                      </p:cBhvr>
                                      <p:tavLst>
                                        <p:tav tm="0">
                                          <p:val>
                                            <p:strVal val="#ppt_x"/>
                                          </p:val>
                                        </p:tav>
                                        <p:tav tm="100000">
                                          <p:val>
                                            <p:strVal val="#ppt_x"/>
                                          </p:val>
                                        </p:tav>
                                      </p:tavLst>
                                    </p:anim>
                                    <p:anim calcmode="lin" valueType="num">
                                      <p:cBhvr>
                                        <p:cTn id="32" dur="500" fill="hold"/>
                                        <p:tgtEl>
                                          <p:spTgt spid="208"/>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409"/>
                                        </p:tgtEl>
                                        <p:attrNameLst>
                                          <p:attrName>style.visibility</p:attrName>
                                        </p:attrNameLst>
                                      </p:cBhvr>
                                      <p:to>
                                        <p:strVal val="visible"/>
                                      </p:to>
                                    </p:set>
                                    <p:animEffect transition="in" filter="fade">
                                      <p:cBhvr>
                                        <p:cTn id="35" dur="500"/>
                                        <p:tgtEl>
                                          <p:spTgt spid="409"/>
                                        </p:tgtEl>
                                      </p:cBhvr>
                                    </p:animEffect>
                                    <p:anim calcmode="lin" valueType="num">
                                      <p:cBhvr>
                                        <p:cTn id="36" dur="500" fill="hold"/>
                                        <p:tgtEl>
                                          <p:spTgt spid="409"/>
                                        </p:tgtEl>
                                        <p:attrNameLst>
                                          <p:attrName>ppt_x</p:attrName>
                                        </p:attrNameLst>
                                      </p:cBhvr>
                                      <p:tavLst>
                                        <p:tav tm="0">
                                          <p:val>
                                            <p:strVal val="#ppt_x"/>
                                          </p:val>
                                        </p:tav>
                                        <p:tav tm="100000">
                                          <p:val>
                                            <p:strVal val="#ppt_x"/>
                                          </p:val>
                                        </p:tav>
                                      </p:tavLst>
                                    </p:anim>
                                    <p:anim calcmode="lin" valueType="num">
                                      <p:cBhvr>
                                        <p:cTn id="37" dur="500" fill="hold"/>
                                        <p:tgtEl>
                                          <p:spTgt spid="409"/>
                                        </p:tgtEl>
                                        <p:attrNameLst>
                                          <p:attrName>ppt_y</p:attrName>
                                        </p:attrNameLst>
                                      </p:cBhvr>
                                      <p:tavLst>
                                        <p:tav tm="0">
                                          <p:val>
                                            <p:strVal val="#ppt_y+.1"/>
                                          </p:val>
                                        </p:tav>
                                        <p:tav tm="100000">
                                          <p:val>
                                            <p:strVal val="#ppt_y"/>
                                          </p:val>
                                        </p:tav>
                                      </p:tavLst>
                                    </p:anim>
                                  </p:childTnLst>
                                </p:cTn>
                              </p:par>
                            </p:childTnLst>
                          </p:cTn>
                        </p:par>
                        <p:par>
                          <p:cTn id="38" fill="hold">
                            <p:stCondLst>
                              <p:cond delay="500"/>
                            </p:stCondLst>
                            <p:childTnLst>
                              <p:par>
                                <p:cTn id="39" presetID="42" presetClass="entr" presetSubtype="0" fill="hold" nodeType="afterEffect">
                                  <p:stCondLst>
                                    <p:cond delay="0"/>
                                  </p:stCondLst>
                                  <p:childTnLst>
                                    <p:set>
                                      <p:cBhvr>
                                        <p:cTn id="40" dur="1" fill="hold">
                                          <p:stCondLst>
                                            <p:cond delay="0"/>
                                          </p:stCondLst>
                                        </p:cTn>
                                        <p:tgtEl>
                                          <p:spTgt spid="158"/>
                                        </p:tgtEl>
                                        <p:attrNameLst>
                                          <p:attrName>style.visibility</p:attrName>
                                        </p:attrNameLst>
                                      </p:cBhvr>
                                      <p:to>
                                        <p:strVal val="visible"/>
                                      </p:to>
                                    </p:set>
                                    <p:animEffect transition="in" filter="fade">
                                      <p:cBhvr>
                                        <p:cTn id="41" dur="500"/>
                                        <p:tgtEl>
                                          <p:spTgt spid="158"/>
                                        </p:tgtEl>
                                      </p:cBhvr>
                                    </p:animEffect>
                                    <p:anim calcmode="lin" valueType="num">
                                      <p:cBhvr>
                                        <p:cTn id="42" dur="500" fill="hold"/>
                                        <p:tgtEl>
                                          <p:spTgt spid="158"/>
                                        </p:tgtEl>
                                        <p:attrNameLst>
                                          <p:attrName>ppt_x</p:attrName>
                                        </p:attrNameLst>
                                      </p:cBhvr>
                                      <p:tavLst>
                                        <p:tav tm="0">
                                          <p:val>
                                            <p:strVal val="#ppt_x"/>
                                          </p:val>
                                        </p:tav>
                                        <p:tav tm="100000">
                                          <p:val>
                                            <p:strVal val="#ppt_x"/>
                                          </p:val>
                                        </p:tav>
                                      </p:tavLst>
                                    </p:anim>
                                    <p:anim calcmode="lin" valueType="num">
                                      <p:cBhvr>
                                        <p:cTn id="43" dur="500" fill="hold"/>
                                        <p:tgtEl>
                                          <p:spTgt spid="158"/>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33"/>
                                        </p:tgtEl>
                                        <p:attrNameLst>
                                          <p:attrName>style.visibility</p:attrName>
                                        </p:attrNameLst>
                                      </p:cBhvr>
                                      <p:to>
                                        <p:strVal val="visible"/>
                                      </p:to>
                                    </p:set>
                                    <p:animEffect transition="in" filter="fade">
                                      <p:cBhvr>
                                        <p:cTn id="46" dur="500"/>
                                        <p:tgtEl>
                                          <p:spTgt spid="233"/>
                                        </p:tgtEl>
                                      </p:cBhvr>
                                    </p:animEffect>
                                    <p:anim calcmode="lin" valueType="num">
                                      <p:cBhvr>
                                        <p:cTn id="47" dur="500" fill="hold"/>
                                        <p:tgtEl>
                                          <p:spTgt spid="233"/>
                                        </p:tgtEl>
                                        <p:attrNameLst>
                                          <p:attrName>ppt_x</p:attrName>
                                        </p:attrNameLst>
                                      </p:cBhvr>
                                      <p:tavLst>
                                        <p:tav tm="0">
                                          <p:val>
                                            <p:strVal val="#ppt_x"/>
                                          </p:val>
                                        </p:tav>
                                        <p:tav tm="100000">
                                          <p:val>
                                            <p:strVal val="#ppt_x"/>
                                          </p:val>
                                        </p:tav>
                                      </p:tavLst>
                                    </p:anim>
                                    <p:anim calcmode="lin" valueType="num">
                                      <p:cBhvr>
                                        <p:cTn id="48" dur="500" fill="hold"/>
                                        <p:tgtEl>
                                          <p:spTgt spid="233"/>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434"/>
                                        </p:tgtEl>
                                        <p:attrNameLst>
                                          <p:attrName>style.visibility</p:attrName>
                                        </p:attrNameLst>
                                      </p:cBhvr>
                                      <p:to>
                                        <p:strVal val="visible"/>
                                      </p:to>
                                    </p:set>
                                    <p:animEffect transition="in" filter="fade">
                                      <p:cBhvr>
                                        <p:cTn id="51" dur="500"/>
                                        <p:tgtEl>
                                          <p:spTgt spid="434"/>
                                        </p:tgtEl>
                                      </p:cBhvr>
                                    </p:animEffect>
                                    <p:anim calcmode="lin" valueType="num">
                                      <p:cBhvr>
                                        <p:cTn id="52" dur="500" fill="hold"/>
                                        <p:tgtEl>
                                          <p:spTgt spid="434"/>
                                        </p:tgtEl>
                                        <p:attrNameLst>
                                          <p:attrName>ppt_x</p:attrName>
                                        </p:attrNameLst>
                                      </p:cBhvr>
                                      <p:tavLst>
                                        <p:tav tm="0">
                                          <p:val>
                                            <p:strVal val="#ppt_x"/>
                                          </p:val>
                                        </p:tav>
                                        <p:tav tm="100000">
                                          <p:val>
                                            <p:strVal val="#ppt_x"/>
                                          </p:val>
                                        </p:tav>
                                      </p:tavLst>
                                    </p:anim>
                                    <p:anim calcmode="lin" valueType="num">
                                      <p:cBhvr>
                                        <p:cTn id="53" dur="500" fill="hold"/>
                                        <p:tgtEl>
                                          <p:spTgt spid="434"/>
                                        </p:tgtEl>
                                        <p:attrNameLst>
                                          <p:attrName>ppt_y</p:attrName>
                                        </p:attrNameLst>
                                      </p:cBhvr>
                                      <p:tavLst>
                                        <p:tav tm="0">
                                          <p:val>
                                            <p:strVal val="#ppt_y+.1"/>
                                          </p:val>
                                        </p:tav>
                                        <p:tav tm="100000">
                                          <p:val>
                                            <p:strVal val="#ppt_y"/>
                                          </p:val>
                                        </p:tav>
                                      </p:tavLst>
                                    </p:anim>
                                  </p:childTnLst>
                                </p:cTn>
                              </p:par>
                            </p:childTnLst>
                          </p:cTn>
                        </p:par>
                        <p:par>
                          <p:cTn id="54" fill="hold">
                            <p:stCondLst>
                              <p:cond delay="1000"/>
                            </p:stCondLst>
                            <p:childTnLst>
                              <p:par>
                                <p:cTn id="55" presetID="42" presetClass="entr" presetSubtype="0" fill="hold" nodeType="afterEffect">
                                  <p:stCondLst>
                                    <p:cond delay="0"/>
                                  </p:stCondLst>
                                  <p:childTnLst>
                                    <p:set>
                                      <p:cBhvr>
                                        <p:cTn id="56" dur="1" fill="hold">
                                          <p:stCondLst>
                                            <p:cond delay="0"/>
                                          </p:stCondLst>
                                        </p:cTn>
                                        <p:tgtEl>
                                          <p:spTgt spid="183"/>
                                        </p:tgtEl>
                                        <p:attrNameLst>
                                          <p:attrName>style.visibility</p:attrName>
                                        </p:attrNameLst>
                                      </p:cBhvr>
                                      <p:to>
                                        <p:strVal val="visible"/>
                                      </p:to>
                                    </p:set>
                                    <p:animEffect transition="in" filter="fade">
                                      <p:cBhvr>
                                        <p:cTn id="57" dur="500"/>
                                        <p:tgtEl>
                                          <p:spTgt spid="183"/>
                                        </p:tgtEl>
                                      </p:cBhvr>
                                    </p:animEffect>
                                    <p:anim calcmode="lin" valueType="num">
                                      <p:cBhvr>
                                        <p:cTn id="58" dur="500" fill="hold"/>
                                        <p:tgtEl>
                                          <p:spTgt spid="183"/>
                                        </p:tgtEl>
                                        <p:attrNameLst>
                                          <p:attrName>ppt_x</p:attrName>
                                        </p:attrNameLst>
                                      </p:cBhvr>
                                      <p:tavLst>
                                        <p:tav tm="0">
                                          <p:val>
                                            <p:strVal val="#ppt_x"/>
                                          </p:val>
                                        </p:tav>
                                        <p:tav tm="100000">
                                          <p:val>
                                            <p:strVal val="#ppt_x"/>
                                          </p:val>
                                        </p:tav>
                                      </p:tavLst>
                                    </p:anim>
                                    <p:anim calcmode="lin" valueType="num">
                                      <p:cBhvr>
                                        <p:cTn id="59" dur="500" fill="hold"/>
                                        <p:tgtEl>
                                          <p:spTgt spid="183"/>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258"/>
                                        </p:tgtEl>
                                        <p:attrNameLst>
                                          <p:attrName>style.visibility</p:attrName>
                                        </p:attrNameLst>
                                      </p:cBhvr>
                                      <p:to>
                                        <p:strVal val="visible"/>
                                      </p:to>
                                    </p:set>
                                    <p:animEffect transition="in" filter="fade">
                                      <p:cBhvr>
                                        <p:cTn id="62" dur="500"/>
                                        <p:tgtEl>
                                          <p:spTgt spid="258"/>
                                        </p:tgtEl>
                                      </p:cBhvr>
                                    </p:animEffect>
                                    <p:anim calcmode="lin" valueType="num">
                                      <p:cBhvr>
                                        <p:cTn id="63" dur="500" fill="hold"/>
                                        <p:tgtEl>
                                          <p:spTgt spid="258"/>
                                        </p:tgtEl>
                                        <p:attrNameLst>
                                          <p:attrName>ppt_x</p:attrName>
                                        </p:attrNameLst>
                                      </p:cBhvr>
                                      <p:tavLst>
                                        <p:tav tm="0">
                                          <p:val>
                                            <p:strVal val="#ppt_x"/>
                                          </p:val>
                                        </p:tav>
                                        <p:tav tm="100000">
                                          <p:val>
                                            <p:strVal val="#ppt_x"/>
                                          </p:val>
                                        </p:tav>
                                      </p:tavLst>
                                    </p:anim>
                                    <p:anim calcmode="lin" valueType="num">
                                      <p:cBhvr>
                                        <p:cTn id="64" dur="500" fill="hold"/>
                                        <p:tgtEl>
                                          <p:spTgt spid="258"/>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459"/>
                                        </p:tgtEl>
                                        <p:attrNameLst>
                                          <p:attrName>style.visibility</p:attrName>
                                        </p:attrNameLst>
                                      </p:cBhvr>
                                      <p:to>
                                        <p:strVal val="visible"/>
                                      </p:to>
                                    </p:set>
                                    <p:animEffect transition="in" filter="fade">
                                      <p:cBhvr>
                                        <p:cTn id="67" dur="500"/>
                                        <p:tgtEl>
                                          <p:spTgt spid="459"/>
                                        </p:tgtEl>
                                      </p:cBhvr>
                                    </p:animEffect>
                                    <p:anim calcmode="lin" valueType="num">
                                      <p:cBhvr>
                                        <p:cTn id="68" dur="500" fill="hold"/>
                                        <p:tgtEl>
                                          <p:spTgt spid="459"/>
                                        </p:tgtEl>
                                        <p:attrNameLst>
                                          <p:attrName>ppt_x</p:attrName>
                                        </p:attrNameLst>
                                      </p:cBhvr>
                                      <p:tavLst>
                                        <p:tav tm="0">
                                          <p:val>
                                            <p:strVal val="#ppt_x"/>
                                          </p:val>
                                        </p:tav>
                                        <p:tav tm="100000">
                                          <p:val>
                                            <p:strVal val="#ppt_x"/>
                                          </p:val>
                                        </p:tav>
                                      </p:tavLst>
                                    </p:anim>
                                    <p:anim calcmode="lin" valueType="num">
                                      <p:cBhvr>
                                        <p:cTn id="69" dur="500" fill="hold"/>
                                        <p:tgtEl>
                                          <p:spTgt spid="459"/>
                                        </p:tgtEl>
                                        <p:attrNameLst>
                                          <p:attrName>ppt_y</p:attrName>
                                        </p:attrNameLst>
                                      </p:cBhvr>
                                      <p:tavLst>
                                        <p:tav tm="0">
                                          <p:val>
                                            <p:strVal val="#ppt_y+.1"/>
                                          </p:val>
                                        </p:tav>
                                        <p:tav tm="100000">
                                          <p:val>
                                            <p:strVal val="#ppt_y"/>
                                          </p:val>
                                        </p:tav>
                                      </p:tavLst>
                                    </p:anim>
                                  </p:childTnLst>
                                </p:cTn>
                              </p:par>
                            </p:childTnLst>
                          </p:cTn>
                        </p:par>
                        <p:par>
                          <p:cTn id="70" fill="hold">
                            <p:stCondLst>
                              <p:cond delay="1500"/>
                            </p:stCondLst>
                            <p:childTnLst>
                              <p:par>
                                <p:cTn id="71" presetID="42" presetClass="entr" presetSubtype="0" fill="hold" nodeType="afterEffect">
                                  <p:stCondLst>
                                    <p:cond delay="0"/>
                                  </p:stCondLst>
                                  <p:childTnLst>
                                    <p:set>
                                      <p:cBhvr>
                                        <p:cTn id="72" dur="1" fill="hold">
                                          <p:stCondLst>
                                            <p:cond delay="0"/>
                                          </p:stCondLst>
                                        </p:cTn>
                                        <p:tgtEl>
                                          <p:spTgt spid="283"/>
                                        </p:tgtEl>
                                        <p:attrNameLst>
                                          <p:attrName>style.visibility</p:attrName>
                                        </p:attrNameLst>
                                      </p:cBhvr>
                                      <p:to>
                                        <p:strVal val="visible"/>
                                      </p:to>
                                    </p:set>
                                    <p:animEffect transition="in" filter="fade">
                                      <p:cBhvr>
                                        <p:cTn id="73" dur="500"/>
                                        <p:tgtEl>
                                          <p:spTgt spid="283"/>
                                        </p:tgtEl>
                                      </p:cBhvr>
                                    </p:animEffect>
                                    <p:anim calcmode="lin" valueType="num">
                                      <p:cBhvr>
                                        <p:cTn id="74" dur="500" fill="hold"/>
                                        <p:tgtEl>
                                          <p:spTgt spid="283"/>
                                        </p:tgtEl>
                                        <p:attrNameLst>
                                          <p:attrName>ppt_x</p:attrName>
                                        </p:attrNameLst>
                                      </p:cBhvr>
                                      <p:tavLst>
                                        <p:tav tm="0">
                                          <p:val>
                                            <p:strVal val="#ppt_x"/>
                                          </p:val>
                                        </p:tav>
                                        <p:tav tm="100000">
                                          <p:val>
                                            <p:strVal val="#ppt_x"/>
                                          </p:val>
                                        </p:tav>
                                      </p:tavLst>
                                    </p:anim>
                                    <p:anim calcmode="lin" valueType="num">
                                      <p:cBhvr>
                                        <p:cTn id="75" dur="500" fill="hold"/>
                                        <p:tgtEl>
                                          <p:spTgt spid="283"/>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484"/>
                                        </p:tgtEl>
                                        <p:attrNameLst>
                                          <p:attrName>style.visibility</p:attrName>
                                        </p:attrNameLst>
                                      </p:cBhvr>
                                      <p:to>
                                        <p:strVal val="visible"/>
                                      </p:to>
                                    </p:set>
                                    <p:animEffect transition="in" filter="fade">
                                      <p:cBhvr>
                                        <p:cTn id="78" dur="500"/>
                                        <p:tgtEl>
                                          <p:spTgt spid="484"/>
                                        </p:tgtEl>
                                      </p:cBhvr>
                                    </p:animEffect>
                                    <p:anim calcmode="lin" valueType="num">
                                      <p:cBhvr>
                                        <p:cTn id="79" dur="500" fill="hold"/>
                                        <p:tgtEl>
                                          <p:spTgt spid="484"/>
                                        </p:tgtEl>
                                        <p:attrNameLst>
                                          <p:attrName>ppt_x</p:attrName>
                                        </p:attrNameLst>
                                      </p:cBhvr>
                                      <p:tavLst>
                                        <p:tav tm="0">
                                          <p:val>
                                            <p:strVal val="#ppt_x"/>
                                          </p:val>
                                        </p:tav>
                                        <p:tav tm="100000">
                                          <p:val>
                                            <p:strVal val="#ppt_x"/>
                                          </p:val>
                                        </p:tav>
                                      </p:tavLst>
                                    </p:anim>
                                    <p:anim calcmode="lin" valueType="num">
                                      <p:cBhvr>
                                        <p:cTn id="80" dur="500" fill="hold"/>
                                        <p:tgtEl>
                                          <p:spTgt spid="484"/>
                                        </p:tgtEl>
                                        <p:attrNameLst>
                                          <p:attrName>ppt_y</p:attrName>
                                        </p:attrNameLst>
                                      </p:cBhvr>
                                      <p:tavLst>
                                        <p:tav tm="0">
                                          <p:val>
                                            <p:strVal val="#ppt_y+.1"/>
                                          </p:val>
                                        </p:tav>
                                        <p:tav tm="100000">
                                          <p:val>
                                            <p:strVal val="#ppt_y"/>
                                          </p:val>
                                        </p:tav>
                                      </p:tavLst>
                                    </p:anim>
                                  </p:childTnLst>
                                </p:cTn>
                              </p:par>
                            </p:childTnLst>
                          </p:cTn>
                        </p:par>
                        <p:par>
                          <p:cTn id="81" fill="hold">
                            <p:stCondLst>
                              <p:cond delay="2000"/>
                            </p:stCondLst>
                            <p:childTnLst>
                              <p:par>
                                <p:cTn id="82" presetID="42" presetClass="entr" presetSubtype="0" fill="hold" nodeType="afterEffect">
                                  <p:stCondLst>
                                    <p:cond delay="0"/>
                                  </p:stCondLst>
                                  <p:childTnLst>
                                    <p:set>
                                      <p:cBhvr>
                                        <p:cTn id="83" dur="1" fill="hold">
                                          <p:stCondLst>
                                            <p:cond delay="0"/>
                                          </p:stCondLst>
                                        </p:cTn>
                                        <p:tgtEl>
                                          <p:spTgt spid="308"/>
                                        </p:tgtEl>
                                        <p:attrNameLst>
                                          <p:attrName>style.visibility</p:attrName>
                                        </p:attrNameLst>
                                      </p:cBhvr>
                                      <p:to>
                                        <p:strVal val="visible"/>
                                      </p:to>
                                    </p:set>
                                    <p:animEffect transition="in" filter="fade">
                                      <p:cBhvr>
                                        <p:cTn id="84" dur="500"/>
                                        <p:tgtEl>
                                          <p:spTgt spid="308"/>
                                        </p:tgtEl>
                                      </p:cBhvr>
                                    </p:animEffect>
                                    <p:anim calcmode="lin" valueType="num">
                                      <p:cBhvr>
                                        <p:cTn id="85" dur="500" fill="hold"/>
                                        <p:tgtEl>
                                          <p:spTgt spid="308"/>
                                        </p:tgtEl>
                                        <p:attrNameLst>
                                          <p:attrName>ppt_x</p:attrName>
                                        </p:attrNameLst>
                                      </p:cBhvr>
                                      <p:tavLst>
                                        <p:tav tm="0">
                                          <p:val>
                                            <p:strVal val="#ppt_x"/>
                                          </p:val>
                                        </p:tav>
                                        <p:tav tm="100000">
                                          <p:val>
                                            <p:strVal val="#ppt_x"/>
                                          </p:val>
                                        </p:tav>
                                      </p:tavLst>
                                    </p:anim>
                                    <p:anim calcmode="lin" valueType="num">
                                      <p:cBhvr>
                                        <p:cTn id="86" dur="500" fill="hold"/>
                                        <p:tgtEl>
                                          <p:spTgt spid="308"/>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509"/>
                                        </p:tgtEl>
                                        <p:attrNameLst>
                                          <p:attrName>style.visibility</p:attrName>
                                        </p:attrNameLst>
                                      </p:cBhvr>
                                      <p:to>
                                        <p:strVal val="visible"/>
                                      </p:to>
                                    </p:set>
                                    <p:animEffect transition="in" filter="fade">
                                      <p:cBhvr>
                                        <p:cTn id="89" dur="500"/>
                                        <p:tgtEl>
                                          <p:spTgt spid="509"/>
                                        </p:tgtEl>
                                      </p:cBhvr>
                                    </p:animEffect>
                                    <p:anim calcmode="lin" valueType="num">
                                      <p:cBhvr>
                                        <p:cTn id="90" dur="500" fill="hold"/>
                                        <p:tgtEl>
                                          <p:spTgt spid="509"/>
                                        </p:tgtEl>
                                        <p:attrNameLst>
                                          <p:attrName>ppt_x</p:attrName>
                                        </p:attrNameLst>
                                      </p:cBhvr>
                                      <p:tavLst>
                                        <p:tav tm="0">
                                          <p:val>
                                            <p:strVal val="#ppt_x"/>
                                          </p:val>
                                        </p:tav>
                                        <p:tav tm="100000">
                                          <p:val>
                                            <p:strVal val="#ppt_x"/>
                                          </p:val>
                                        </p:tav>
                                      </p:tavLst>
                                    </p:anim>
                                    <p:anim calcmode="lin" valueType="num">
                                      <p:cBhvr>
                                        <p:cTn id="91" dur="500" fill="hold"/>
                                        <p:tgtEl>
                                          <p:spTgt spid="509"/>
                                        </p:tgtEl>
                                        <p:attrNameLst>
                                          <p:attrName>ppt_y</p:attrName>
                                        </p:attrNameLst>
                                      </p:cBhvr>
                                      <p:tavLst>
                                        <p:tav tm="0">
                                          <p:val>
                                            <p:strVal val="#ppt_y+.1"/>
                                          </p:val>
                                        </p:tav>
                                        <p:tav tm="100000">
                                          <p:val>
                                            <p:strVal val="#ppt_y"/>
                                          </p:val>
                                        </p:tav>
                                      </p:tavLst>
                                    </p:anim>
                                  </p:childTnLst>
                                </p:cTn>
                              </p:par>
                            </p:childTnLst>
                          </p:cTn>
                        </p:par>
                        <p:par>
                          <p:cTn id="92" fill="hold">
                            <p:stCondLst>
                              <p:cond delay="2500"/>
                            </p:stCondLst>
                            <p:childTnLst>
                              <p:par>
                                <p:cTn id="93" presetID="42" presetClass="entr" presetSubtype="0" fill="hold" nodeType="afterEffect">
                                  <p:stCondLst>
                                    <p:cond delay="0"/>
                                  </p:stCondLst>
                                  <p:childTnLst>
                                    <p:set>
                                      <p:cBhvr>
                                        <p:cTn id="94" dur="1" fill="hold">
                                          <p:stCondLst>
                                            <p:cond delay="0"/>
                                          </p:stCondLst>
                                        </p:cTn>
                                        <p:tgtEl>
                                          <p:spTgt spid="333"/>
                                        </p:tgtEl>
                                        <p:attrNameLst>
                                          <p:attrName>style.visibility</p:attrName>
                                        </p:attrNameLst>
                                      </p:cBhvr>
                                      <p:to>
                                        <p:strVal val="visible"/>
                                      </p:to>
                                    </p:set>
                                    <p:animEffect transition="in" filter="fade">
                                      <p:cBhvr>
                                        <p:cTn id="95" dur="500"/>
                                        <p:tgtEl>
                                          <p:spTgt spid="333"/>
                                        </p:tgtEl>
                                      </p:cBhvr>
                                    </p:animEffect>
                                    <p:anim calcmode="lin" valueType="num">
                                      <p:cBhvr>
                                        <p:cTn id="96" dur="500" fill="hold"/>
                                        <p:tgtEl>
                                          <p:spTgt spid="333"/>
                                        </p:tgtEl>
                                        <p:attrNameLst>
                                          <p:attrName>ppt_x</p:attrName>
                                        </p:attrNameLst>
                                      </p:cBhvr>
                                      <p:tavLst>
                                        <p:tav tm="0">
                                          <p:val>
                                            <p:strVal val="#ppt_x"/>
                                          </p:val>
                                        </p:tav>
                                        <p:tav tm="100000">
                                          <p:val>
                                            <p:strVal val="#ppt_x"/>
                                          </p:val>
                                        </p:tav>
                                      </p:tavLst>
                                    </p:anim>
                                    <p:anim calcmode="lin" valueType="num">
                                      <p:cBhvr>
                                        <p:cTn id="97" dur="500" fill="hold"/>
                                        <p:tgtEl>
                                          <p:spTgt spid="333"/>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534"/>
                                        </p:tgtEl>
                                        <p:attrNameLst>
                                          <p:attrName>style.visibility</p:attrName>
                                        </p:attrNameLst>
                                      </p:cBhvr>
                                      <p:to>
                                        <p:strVal val="visible"/>
                                      </p:to>
                                    </p:set>
                                    <p:animEffect transition="in" filter="fade">
                                      <p:cBhvr>
                                        <p:cTn id="100" dur="500"/>
                                        <p:tgtEl>
                                          <p:spTgt spid="534"/>
                                        </p:tgtEl>
                                      </p:cBhvr>
                                    </p:animEffect>
                                    <p:anim calcmode="lin" valueType="num">
                                      <p:cBhvr>
                                        <p:cTn id="101" dur="500" fill="hold"/>
                                        <p:tgtEl>
                                          <p:spTgt spid="534"/>
                                        </p:tgtEl>
                                        <p:attrNameLst>
                                          <p:attrName>ppt_x</p:attrName>
                                        </p:attrNameLst>
                                      </p:cBhvr>
                                      <p:tavLst>
                                        <p:tav tm="0">
                                          <p:val>
                                            <p:strVal val="#ppt_x"/>
                                          </p:val>
                                        </p:tav>
                                        <p:tav tm="100000">
                                          <p:val>
                                            <p:strVal val="#ppt_x"/>
                                          </p:val>
                                        </p:tav>
                                      </p:tavLst>
                                    </p:anim>
                                    <p:anim calcmode="lin" valueType="num">
                                      <p:cBhvr>
                                        <p:cTn id="102" dur="500" fill="hold"/>
                                        <p:tgtEl>
                                          <p:spTgt spid="534"/>
                                        </p:tgtEl>
                                        <p:attrNameLst>
                                          <p:attrName>ppt_y</p:attrName>
                                        </p:attrNameLst>
                                      </p:cBhvr>
                                      <p:tavLst>
                                        <p:tav tm="0">
                                          <p:val>
                                            <p:strVal val="#ppt_y+.1"/>
                                          </p:val>
                                        </p:tav>
                                        <p:tav tm="100000">
                                          <p:val>
                                            <p:strVal val="#ppt_y"/>
                                          </p:val>
                                        </p:tav>
                                      </p:tavLst>
                                    </p:anim>
                                  </p:childTnLst>
                                </p:cTn>
                              </p:par>
                            </p:childTnLst>
                          </p:cTn>
                        </p:par>
                        <p:par>
                          <p:cTn id="103" fill="hold">
                            <p:stCondLst>
                              <p:cond delay="3000"/>
                            </p:stCondLst>
                            <p:childTnLst>
                              <p:par>
                                <p:cTn id="104" presetID="42" presetClass="entr" presetSubtype="0" fill="hold" nodeType="afterEffect">
                                  <p:stCondLst>
                                    <p:cond delay="0"/>
                                  </p:stCondLst>
                                  <p:childTnLst>
                                    <p:set>
                                      <p:cBhvr>
                                        <p:cTn id="105" dur="1" fill="hold">
                                          <p:stCondLst>
                                            <p:cond delay="0"/>
                                          </p:stCondLst>
                                        </p:cTn>
                                        <p:tgtEl>
                                          <p:spTgt spid="358"/>
                                        </p:tgtEl>
                                        <p:attrNameLst>
                                          <p:attrName>style.visibility</p:attrName>
                                        </p:attrNameLst>
                                      </p:cBhvr>
                                      <p:to>
                                        <p:strVal val="visible"/>
                                      </p:to>
                                    </p:set>
                                    <p:animEffect transition="in" filter="fade">
                                      <p:cBhvr>
                                        <p:cTn id="106" dur="450"/>
                                        <p:tgtEl>
                                          <p:spTgt spid="358"/>
                                        </p:tgtEl>
                                      </p:cBhvr>
                                    </p:animEffect>
                                    <p:anim calcmode="lin" valueType="num">
                                      <p:cBhvr>
                                        <p:cTn id="107" dur="450" fill="hold"/>
                                        <p:tgtEl>
                                          <p:spTgt spid="358"/>
                                        </p:tgtEl>
                                        <p:attrNameLst>
                                          <p:attrName>ppt_x</p:attrName>
                                        </p:attrNameLst>
                                      </p:cBhvr>
                                      <p:tavLst>
                                        <p:tav tm="0">
                                          <p:val>
                                            <p:strVal val="#ppt_x"/>
                                          </p:val>
                                        </p:tav>
                                        <p:tav tm="100000">
                                          <p:val>
                                            <p:strVal val="#ppt_x"/>
                                          </p:val>
                                        </p:tav>
                                      </p:tavLst>
                                    </p:anim>
                                    <p:anim calcmode="lin" valueType="num">
                                      <p:cBhvr>
                                        <p:cTn id="108" dur="450" fill="hold"/>
                                        <p:tgtEl>
                                          <p:spTgt spid="358"/>
                                        </p:tgtEl>
                                        <p:attrNameLst>
                                          <p:attrName>ppt_y</p:attrName>
                                        </p:attrNameLst>
                                      </p:cBhvr>
                                      <p:tavLst>
                                        <p:tav tm="0">
                                          <p:val>
                                            <p:strVal val="#ppt_y+.1"/>
                                          </p:val>
                                        </p:tav>
                                        <p:tav tm="100000">
                                          <p:val>
                                            <p:strVal val="#ppt_y"/>
                                          </p:val>
                                        </p:tav>
                                      </p:tavLst>
                                    </p:anim>
                                  </p:childTnLst>
                                </p:cTn>
                              </p:par>
                              <p:par>
                                <p:cTn id="109" presetID="42" presetClass="entr" presetSubtype="0" fill="hold" nodeType="withEffect">
                                  <p:stCondLst>
                                    <p:cond delay="0"/>
                                  </p:stCondLst>
                                  <p:childTnLst>
                                    <p:set>
                                      <p:cBhvr>
                                        <p:cTn id="110" dur="1" fill="hold">
                                          <p:stCondLst>
                                            <p:cond delay="0"/>
                                          </p:stCondLst>
                                        </p:cTn>
                                        <p:tgtEl>
                                          <p:spTgt spid="559"/>
                                        </p:tgtEl>
                                        <p:attrNameLst>
                                          <p:attrName>style.visibility</p:attrName>
                                        </p:attrNameLst>
                                      </p:cBhvr>
                                      <p:to>
                                        <p:strVal val="visible"/>
                                      </p:to>
                                    </p:set>
                                    <p:animEffect transition="in" filter="fade">
                                      <p:cBhvr>
                                        <p:cTn id="111" dur="450"/>
                                        <p:tgtEl>
                                          <p:spTgt spid="559"/>
                                        </p:tgtEl>
                                      </p:cBhvr>
                                    </p:animEffect>
                                    <p:anim calcmode="lin" valueType="num">
                                      <p:cBhvr>
                                        <p:cTn id="112" dur="450" fill="hold"/>
                                        <p:tgtEl>
                                          <p:spTgt spid="559"/>
                                        </p:tgtEl>
                                        <p:attrNameLst>
                                          <p:attrName>ppt_x</p:attrName>
                                        </p:attrNameLst>
                                      </p:cBhvr>
                                      <p:tavLst>
                                        <p:tav tm="0">
                                          <p:val>
                                            <p:strVal val="#ppt_x"/>
                                          </p:val>
                                        </p:tav>
                                        <p:tav tm="100000">
                                          <p:val>
                                            <p:strVal val="#ppt_x"/>
                                          </p:val>
                                        </p:tav>
                                      </p:tavLst>
                                    </p:anim>
                                    <p:anim calcmode="lin" valueType="num">
                                      <p:cBhvr>
                                        <p:cTn id="113" dur="450" fill="hold"/>
                                        <p:tgtEl>
                                          <p:spTgt spid="559"/>
                                        </p:tgtEl>
                                        <p:attrNameLst>
                                          <p:attrName>ppt_y</p:attrName>
                                        </p:attrNameLst>
                                      </p:cBhvr>
                                      <p:tavLst>
                                        <p:tav tm="0">
                                          <p:val>
                                            <p:strVal val="#ppt_y+.1"/>
                                          </p:val>
                                        </p:tav>
                                        <p:tav tm="100000">
                                          <p:val>
                                            <p:strVal val="#ppt_y"/>
                                          </p:val>
                                        </p:tav>
                                      </p:tavLst>
                                    </p:anim>
                                  </p:childTnLst>
                                </p:cTn>
                              </p:par>
                            </p:childTnLst>
                          </p:cTn>
                        </p:par>
                        <p:par>
                          <p:cTn id="114" fill="hold">
                            <p:stCondLst>
                              <p:cond delay="3450"/>
                            </p:stCondLst>
                            <p:childTnLst>
                              <p:par>
                                <p:cTn id="115" presetID="42" presetClass="entr" presetSubtype="0" fill="hold" nodeType="afterEffect">
                                  <p:stCondLst>
                                    <p:cond delay="0"/>
                                  </p:stCondLst>
                                  <p:childTnLst>
                                    <p:set>
                                      <p:cBhvr>
                                        <p:cTn id="116" dur="1" fill="hold">
                                          <p:stCondLst>
                                            <p:cond delay="0"/>
                                          </p:stCondLst>
                                        </p:cTn>
                                        <p:tgtEl>
                                          <p:spTgt spid="383"/>
                                        </p:tgtEl>
                                        <p:attrNameLst>
                                          <p:attrName>style.visibility</p:attrName>
                                        </p:attrNameLst>
                                      </p:cBhvr>
                                      <p:to>
                                        <p:strVal val="visible"/>
                                      </p:to>
                                    </p:set>
                                    <p:animEffect transition="in" filter="fade">
                                      <p:cBhvr>
                                        <p:cTn id="117" dur="400"/>
                                        <p:tgtEl>
                                          <p:spTgt spid="383"/>
                                        </p:tgtEl>
                                      </p:cBhvr>
                                    </p:animEffect>
                                    <p:anim calcmode="lin" valueType="num">
                                      <p:cBhvr>
                                        <p:cTn id="118" dur="400" fill="hold"/>
                                        <p:tgtEl>
                                          <p:spTgt spid="383"/>
                                        </p:tgtEl>
                                        <p:attrNameLst>
                                          <p:attrName>ppt_x</p:attrName>
                                        </p:attrNameLst>
                                      </p:cBhvr>
                                      <p:tavLst>
                                        <p:tav tm="0">
                                          <p:val>
                                            <p:strVal val="#ppt_x"/>
                                          </p:val>
                                        </p:tav>
                                        <p:tav tm="100000">
                                          <p:val>
                                            <p:strVal val="#ppt_x"/>
                                          </p:val>
                                        </p:tav>
                                      </p:tavLst>
                                    </p:anim>
                                    <p:anim calcmode="lin" valueType="num">
                                      <p:cBhvr>
                                        <p:cTn id="119" dur="400" fill="hold"/>
                                        <p:tgtEl>
                                          <p:spTgt spid="383"/>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0"/>
                                  </p:stCondLst>
                                  <p:childTnLst>
                                    <p:set>
                                      <p:cBhvr>
                                        <p:cTn id="121" dur="1" fill="hold">
                                          <p:stCondLst>
                                            <p:cond delay="0"/>
                                          </p:stCondLst>
                                        </p:cTn>
                                        <p:tgtEl>
                                          <p:spTgt spid="584"/>
                                        </p:tgtEl>
                                        <p:attrNameLst>
                                          <p:attrName>style.visibility</p:attrName>
                                        </p:attrNameLst>
                                      </p:cBhvr>
                                      <p:to>
                                        <p:strVal val="visible"/>
                                      </p:to>
                                    </p:set>
                                    <p:animEffect transition="in" filter="fade">
                                      <p:cBhvr>
                                        <p:cTn id="122" dur="400"/>
                                        <p:tgtEl>
                                          <p:spTgt spid="584"/>
                                        </p:tgtEl>
                                      </p:cBhvr>
                                    </p:animEffect>
                                    <p:anim calcmode="lin" valueType="num">
                                      <p:cBhvr>
                                        <p:cTn id="123" dur="400" fill="hold"/>
                                        <p:tgtEl>
                                          <p:spTgt spid="584"/>
                                        </p:tgtEl>
                                        <p:attrNameLst>
                                          <p:attrName>ppt_x</p:attrName>
                                        </p:attrNameLst>
                                      </p:cBhvr>
                                      <p:tavLst>
                                        <p:tav tm="0">
                                          <p:val>
                                            <p:strVal val="#ppt_x"/>
                                          </p:val>
                                        </p:tav>
                                        <p:tav tm="100000">
                                          <p:val>
                                            <p:strVal val="#ppt_x"/>
                                          </p:val>
                                        </p:tav>
                                      </p:tavLst>
                                    </p:anim>
                                    <p:anim calcmode="lin" valueType="num">
                                      <p:cBhvr>
                                        <p:cTn id="124" dur="400" fill="hold"/>
                                        <p:tgtEl>
                                          <p:spTgt spid="584"/>
                                        </p:tgtEl>
                                        <p:attrNameLst>
                                          <p:attrName>ppt_y</p:attrName>
                                        </p:attrNameLst>
                                      </p:cBhvr>
                                      <p:tavLst>
                                        <p:tav tm="0">
                                          <p:val>
                                            <p:strVal val="#ppt_y+.1"/>
                                          </p:val>
                                        </p:tav>
                                        <p:tav tm="100000">
                                          <p:val>
                                            <p:strVal val="#ppt_y"/>
                                          </p:val>
                                        </p:tav>
                                      </p:tavLst>
                                    </p:anim>
                                  </p:childTnLst>
                                </p:cTn>
                              </p:par>
                            </p:childTnLst>
                          </p:cTn>
                        </p:par>
                        <p:par>
                          <p:cTn id="125" fill="hold">
                            <p:stCondLst>
                              <p:cond delay="3850"/>
                            </p:stCondLst>
                            <p:childTnLst>
                              <p:par>
                                <p:cTn id="126" presetID="42" presetClass="entr" presetSubtype="0" fill="hold" nodeType="afterEffect">
                                  <p:stCondLst>
                                    <p:cond delay="0"/>
                                  </p:stCondLst>
                                  <p:childTnLst>
                                    <p:set>
                                      <p:cBhvr>
                                        <p:cTn id="127" dur="1" fill="hold">
                                          <p:stCondLst>
                                            <p:cond delay="0"/>
                                          </p:stCondLst>
                                        </p:cTn>
                                        <p:tgtEl>
                                          <p:spTgt spid="609"/>
                                        </p:tgtEl>
                                        <p:attrNameLst>
                                          <p:attrName>style.visibility</p:attrName>
                                        </p:attrNameLst>
                                      </p:cBhvr>
                                      <p:to>
                                        <p:strVal val="visible"/>
                                      </p:to>
                                    </p:set>
                                    <p:animEffect transition="in" filter="fade">
                                      <p:cBhvr>
                                        <p:cTn id="128" dur="300"/>
                                        <p:tgtEl>
                                          <p:spTgt spid="609"/>
                                        </p:tgtEl>
                                      </p:cBhvr>
                                    </p:animEffect>
                                    <p:anim calcmode="lin" valueType="num">
                                      <p:cBhvr>
                                        <p:cTn id="129" dur="300" fill="hold"/>
                                        <p:tgtEl>
                                          <p:spTgt spid="609"/>
                                        </p:tgtEl>
                                        <p:attrNameLst>
                                          <p:attrName>ppt_x</p:attrName>
                                        </p:attrNameLst>
                                      </p:cBhvr>
                                      <p:tavLst>
                                        <p:tav tm="0">
                                          <p:val>
                                            <p:strVal val="#ppt_x"/>
                                          </p:val>
                                        </p:tav>
                                        <p:tav tm="100000">
                                          <p:val>
                                            <p:strVal val="#ppt_x"/>
                                          </p:val>
                                        </p:tav>
                                      </p:tavLst>
                                    </p:anim>
                                    <p:anim calcmode="lin" valueType="num">
                                      <p:cBhvr>
                                        <p:cTn id="130" dur="300" fill="hold"/>
                                        <p:tgtEl>
                                          <p:spTgt spid="609"/>
                                        </p:tgtEl>
                                        <p:attrNameLst>
                                          <p:attrName>ppt_y</p:attrName>
                                        </p:attrNameLst>
                                      </p:cBhvr>
                                      <p:tavLst>
                                        <p:tav tm="0">
                                          <p:val>
                                            <p:strVal val="#ppt_y+.1"/>
                                          </p:val>
                                        </p:tav>
                                        <p:tav tm="100000">
                                          <p:val>
                                            <p:strVal val="#ppt_y"/>
                                          </p:val>
                                        </p:tav>
                                      </p:tavLst>
                                    </p:anim>
                                  </p:childTnLst>
                                </p:cTn>
                              </p:par>
                            </p:childTnLst>
                          </p:cTn>
                        </p:par>
                        <p:par>
                          <p:cTn id="131" fill="hold">
                            <p:stCondLst>
                              <p:cond delay="4150"/>
                            </p:stCondLst>
                            <p:childTnLst>
                              <p:par>
                                <p:cTn id="132" presetID="42" presetClass="entr" presetSubtype="0" fill="hold" nodeType="afterEffect">
                                  <p:stCondLst>
                                    <p:cond delay="0"/>
                                  </p:stCondLst>
                                  <p:childTnLst>
                                    <p:set>
                                      <p:cBhvr>
                                        <p:cTn id="133" dur="1" fill="hold">
                                          <p:stCondLst>
                                            <p:cond delay="0"/>
                                          </p:stCondLst>
                                        </p:cTn>
                                        <p:tgtEl>
                                          <p:spTgt spid="634"/>
                                        </p:tgtEl>
                                        <p:attrNameLst>
                                          <p:attrName>style.visibility</p:attrName>
                                        </p:attrNameLst>
                                      </p:cBhvr>
                                      <p:to>
                                        <p:strVal val="visible"/>
                                      </p:to>
                                    </p:set>
                                    <p:animEffect transition="in" filter="fade">
                                      <p:cBhvr>
                                        <p:cTn id="134" dur="250"/>
                                        <p:tgtEl>
                                          <p:spTgt spid="634"/>
                                        </p:tgtEl>
                                      </p:cBhvr>
                                    </p:animEffect>
                                    <p:anim calcmode="lin" valueType="num">
                                      <p:cBhvr>
                                        <p:cTn id="135" dur="250" fill="hold"/>
                                        <p:tgtEl>
                                          <p:spTgt spid="634"/>
                                        </p:tgtEl>
                                        <p:attrNameLst>
                                          <p:attrName>ppt_x</p:attrName>
                                        </p:attrNameLst>
                                      </p:cBhvr>
                                      <p:tavLst>
                                        <p:tav tm="0">
                                          <p:val>
                                            <p:strVal val="#ppt_x"/>
                                          </p:val>
                                        </p:tav>
                                        <p:tav tm="100000">
                                          <p:val>
                                            <p:strVal val="#ppt_x"/>
                                          </p:val>
                                        </p:tav>
                                      </p:tavLst>
                                    </p:anim>
                                    <p:anim calcmode="lin" valueType="num">
                                      <p:cBhvr>
                                        <p:cTn id="136" dur="250" fill="hold"/>
                                        <p:tgtEl>
                                          <p:spTgt spid="634"/>
                                        </p:tgtEl>
                                        <p:attrNameLst>
                                          <p:attrName>ppt_y</p:attrName>
                                        </p:attrNameLst>
                                      </p:cBhvr>
                                      <p:tavLst>
                                        <p:tav tm="0">
                                          <p:val>
                                            <p:strVal val="#ppt_y+.1"/>
                                          </p:val>
                                        </p:tav>
                                        <p:tav tm="100000">
                                          <p:val>
                                            <p:strVal val="#ppt_y"/>
                                          </p:val>
                                        </p:tav>
                                      </p:tavLst>
                                    </p:anim>
                                  </p:childTnLst>
                                </p:cTn>
                              </p:par>
                            </p:childTnLst>
                          </p:cTn>
                        </p:par>
                        <p:par>
                          <p:cTn id="137" fill="hold">
                            <p:stCondLst>
                              <p:cond delay="4400"/>
                            </p:stCondLst>
                            <p:childTnLst>
                              <p:par>
                                <p:cTn id="138" presetID="42" presetClass="entr" presetSubtype="0" fill="hold" nodeType="afterEffect">
                                  <p:stCondLst>
                                    <p:cond delay="0"/>
                                  </p:stCondLst>
                                  <p:childTnLst>
                                    <p:set>
                                      <p:cBhvr>
                                        <p:cTn id="139" dur="1" fill="hold">
                                          <p:stCondLst>
                                            <p:cond delay="0"/>
                                          </p:stCondLst>
                                        </p:cTn>
                                        <p:tgtEl>
                                          <p:spTgt spid="659"/>
                                        </p:tgtEl>
                                        <p:attrNameLst>
                                          <p:attrName>style.visibility</p:attrName>
                                        </p:attrNameLst>
                                      </p:cBhvr>
                                      <p:to>
                                        <p:strVal val="visible"/>
                                      </p:to>
                                    </p:set>
                                    <p:animEffect transition="in" filter="fade">
                                      <p:cBhvr>
                                        <p:cTn id="140" dur="250"/>
                                        <p:tgtEl>
                                          <p:spTgt spid="659"/>
                                        </p:tgtEl>
                                      </p:cBhvr>
                                    </p:animEffect>
                                    <p:anim calcmode="lin" valueType="num">
                                      <p:cBhvr>
                                        <p:cTn id="141" dur="250" fill="hold"/>
                                        <p:tgtEl>
                                          <p:spTgt spid="659"/>
                                        </p:tgtEl>
                                        <p:attrNameLst>
                                          <p:attrName>ppt_x</p:attrName>
                                        </p:attrNameLst>
                                      </p:cBhvr>
                                      <p:tavLst>
                                        <p:tav tm="0">
                                          <p:val>
                                            <p:strVal val="#ppt_x"/>
                                          </p:val>
                                        </p:tav>
                                        <p:tav tm="100000">
                                          <p:val>
                                            <p:strVal val="#ppt_x"/>
                                          </p:val>
                                        </p:tav>
                                      </p:tavLst>
                                    </p:anim>
                                    <p:anim calcmode="lin" valueType="num">
                                      <p:cBhvr>
                                        <p:cTn id="142" dur="250" fill="hold"/>
                                        <p:tgtEl>
                                          <p:spTgt spid="659"/>
                                        </p:tgtEl>
                                        <p:attrNameLst>
                                          <p:attrName>ppt_y</p:attrName>
                                        </p:attrNameLst>
                                      </p:cBhvr>
                                      <p:tavLst>
                                        <p:tav tm="0">
                                          <p:val>
                                            <p:strVal val="#ppt_y+.1"/>
                                          </p:val>
                                        </p:tav>
                                        <p:tav tm="100000">
                                          <p:val>
                                            <p:strVal val="#ppt_y"/>
                                          </p:val>
                                        </p:tav>
                                      </p:tavLst>
                                    </p:anim>
                                  </p:childTnLst>
                                </p:cTn>
                              </p:par>
                            </p:childTnLst>
                          </p:cTn>
                        </p:par>
                        <p:par>
                          <p:cTn id="143" fill="hold">
                            <p:stCondLst>
                              <p:cond delay="4650"/>
                            </p:stCondLst>
                            <p:childTnLst>
                              <p:par>
                                <p:cTn id="144" presetID="42" presetClass="entr" presetSubtype="0" fill="hold" nodeType="afterEffect">
                                  <p:stCondLst>
                                    <p:cond delay="0"/>
                                  </p:stCondLst>
                                  <p:childTnLst>
                                    <p:set>
                                      <p:cBhvr>
                                        <p:cTn id="145" dur="1" fill="hold">
                                          <p:stCondLst>
                                            <p:cond delay="0"/>
                                          </p:stCondLst>
                                        </p:cTn>
                                        <p:tgtEl>
                                          <p:spTgt spid="684"/>
                                        </p:tgtEl>
                                        <p:attrNameLst>
                                          <p:attrName>style.visibility</p:attrName>
                                        </p:attrNameLst>
                                      </p:cBhvr>
                                      <p:to>
                                        <p:strVal val="visible"/>
                                      </p:to>
                                    </p:set>
                                    <p:animEffect transition="in" filter="fade">
                                      <p:cBhvr>
                                        <p:cTn id="146" dur="250"/>
                                        <p:tgtEl>
                                          <p:spTgt spid="684"/>
                                        </p:tgtEl>
                                      </p:cBhvr>
                                    </p:animEffect>
                                    <p:anim calcmode="lin" valueType="num">
                                      <p:cBhvr>
                                        <p:cTn id="147" dur="250" fill="hold"/>
                                        <p:tgtEl>
                                          <p:spTgt spid="684"/>
                                        </p:tgtEl>
                                        <p:attrNameLst>
                                          <p:attrName>ppt_x</p:attrName>
                                        </p:attrNameLst>
                                      </p:cBhvr>
                                      <p:tavLst>
                                        <p:tav tm="0">
                                          <p:val>
                                            <p:strVal val="#ppt_x"/>
                                          </p:val>
                                        </p:tav>
                                        <p:tav tm="100000">
                                          <p:val>
                                            <p:strVal val="#ppt_x"/>
                                          </p:val>
                                        </p:tav>
                                      </p:tavLst>
                                    </p:anim>
                                    <p:anim calcmode="lin" valueType="num">
                                      <p:cBhvr>
                                        <p:cTn id="148" dur="250" fill="hold"/>
                                        <p:tgtEl>
                                          <p:spTgt spid="684"/>
                                        </p:tgtEl>
                                        <p:attrNameLst>
                                          <p:attrName>ppt_y</p:attrName>
                                        </p:attrNameLst>
                                      </p:cBhvr>
                                      <p:tavLst>
                                        <p:tav tm="0">
                                          <p:val>
                                            <p:strVal val="#ppt_y+.1"/>
                                          </p:val>
                                        </p:tav>
                                        <p:tav tm="100000">
                                          <p:val>
                                            <p:strVal val="#ppt_y"/>
                                          </p:val>
                                        </p:tav>
                                      </p:tavLst>
                                    </p:anim>
                                  </p:childTnLst>
                                </p:cTn>
                              </p:par>
                            </p:childTnLst>
                          </p:cTn>
                        </p:par>
                        <p:par>
                          <p:cTn id="149" fill="hold">
                            <p:stCondLst>
                              <p:cond delay="4900"/>
                            </p:stCondLst>
                            <p:childTnLst>
                              <p:par>
                                <p:cTn id="150" presetID="42" presetClass="entr" presetSubtype="0" fill="hold" nodeType="afterEffect">
                                  <p:stCondLst>
                                    <p:cond delay="0"/>
                                  </p:stCondLst>
                                  <p:childTnLst>
                                    <p:set>
                                      <p:cBhvr>
                                        <p:cTn id="151" dur="1" fill="hold">
                                          <p:stCondLst>
                                            <p:cond delay="0"/>
                                          </p:stCondLst>
                                        </p:cTn>
                                        <p:tgtEl>
                                          <p:spTgt spid="709"/>
                                        </p:tgtEl>
                                        <p:attrNameLst>
                                          <p:attrName>style.visibility</p:attrName>
                                        </p:attrNameLst>
                                      </p:cBhvr>
                                      <p:to>
                                        <p:strVal val="visible"/>
                                      </p:to>
                                    </p:set>
                                    <p:animEffect transition="in" filter="fade">
                                      <p:cBhvr>
                                        <p:cTn id="152" dur="250"/>
                                        <p:tgtEl>
                                          <p:spTgt spid="709"/>
                                        </p:tgtEl>
                                      </p:cBhvr>
                                    </p:animEffect>
                                    <p:anim calcmode="lin" valueType="num">
                                      <p:cBhvr>
                                        <p:cTn id="153" dur="250" fill="hold"/>
                                        <p:tgtEl>
                                          <p:spTgt spid="709"/>
                                        </p:tgtEl>
                                        <p:attrNameLst>
                                          <p:attrName>ppt_x</p:attrName>
                                        </p:attrNameLst>
                                      </p:cBhvr>
                                      <p:tavLst>
                                        <p:tav tm="0">
                                          <p:val>
                                            <p:strVal val="#ppt_x"/>
                                          </p:val>
                                        </p:tav>
                                        <p:tav tm="100000">
                                          <p:val>
                                            <p:strVal val="#ppt_x"/>
                                          </p:val>
                                        </p:tav>
                                      </p:tavLst>
                                    </p:anim>
                                    <p:anim calcmode="lin" valueType="num">
                                      <p:cBhvr>
                                        <p:cTn id="154" dur="250" fill="hold"/>
                                        <p:tgtEl>
                                          <p:spTgt spid="709"/>
                                        </p:tgtEl>
                                        <p:attrNameLst>
                                          <p:attrName>ppt_y</p:attrName>
                                        </p:attrNameLst>
                                      </p:cBhvr>
                                      <p:tavLst>
                                        <p:tav tm="0">
                                          <p:val>
                                            <p:strVal val="#ppt_y+.1"/>
                                          </p:val>
                                        </p:tav>
                                        <p:tav tm="100000">
                                          <p:val>
                                            <p:strVal val="#ppt_y"/>
                                          </p:val>
                                        </p:tav>
                                      </p:tavLst>
                                    </p:anim>
                                  </p:childTnLst>
                                </p:cTn>
                              </p:par>
                            </p:childTnLst>
                          </p:cTn>
                        </p:par>
                        <p:par>
                          <p:cTn id="155" fill="hold">
                            <p:stCondLst>
                              <p:cond delay="5150"/>
                            </p:stCondLst>
                            <p:childTnLst>
                              <p:par>
                                <p:cTn id="156" presetID="42" presetClass="entr" presetSubtype="0" fill="hold" nodeType="afterEffect">
                                  <p:stCondLst>
                                    <p:cond delay="0"/>
                                  </p:stCondLst>
                                  <p:childTnLst>
                                    <p:set>
                                      <p:cBhvr>
                                        <p:cTn id="157" dur="1" fill="hold">
                                          <p:stCondLst>
                                            <p:cond delay="0"/>
                                          </p:stCondLst>
                                        </p:cTn>
                                        <p:tgtEl>
                                          <p:spTgt spid="734"/>
                                        </p:tgtEl>
                                        <p:attrNameLst>
                                          <p:attrName>style.visibility</p:attrName>
                                        </p:attrNameLst>
                                      </p:cBhvr>
                                      <p:to>
                                        <p:strVal val="visible"/>
                                      </p:to>
                                    </p:set>
                                    <p:animEffect transition="in" filter="fade">
                                      <p:cBhvr>
                                        <p:cTn id="158" dur="200"/>
                                        <p:tgtEl>
                                          <p:spTgt spid="734"/>
                                        </p:tgtEl>
                                      </p:cBhvr>
                                    </p:animEffect>
                                    <p:anim calcmode="lin" valueType="num">
                                      <p:cBhvr>
                                        <p:cTn id="159" dur="200" fill="hold"/>
                                        <p:tgtEl>
                                          <p:spTgt spid="734"/>
                                        </p:tgtEl>
                                        <p:attrNameLst>
                                          <p:attrName>ppt_x</p:attrName>
                                        </p:attrNameLst>
                                      </p:cBhvr>
                                      <p:tavLst>
                                        <p:tav tm="0">
                                          <p:val>
                                            <p:strVal val="#ppt_x"/>
                                          </p:val>
                                        </p:tav>
                                        <p:tav tm="100000">
                                          <p:val>
                                            <p:strVal val="#ppt_x"/>
                                          </p:val>
                                        </p:tav>
                                      </p:tavLst>
                                    </p:anim>
                                    <p:anim calcmode="lin" valueType="num">
                                      <p:cBhvr>
                                        <p:cTn id="160" dur="200" fill="hold"/>
                                        <p:tgtEl>
                                          <p:spTgt spid="734"/>
                                        </p:tgtEl>
                                        <p:attrNameLst>
                                          <p:attrName>ppt_y</p:attrName>
                                        </p:attrNameLst>
                                      </p:cBhvr>
                                      <p:tavLst>
                                        <p:tav tm="0">
                                          <p:val>
                                            <p:strVal val="#ppt_y+.1"/>
                                          </p:val>
                                        </p:tav>
                                        <p:tav tm="100000">
                                          <p:val>
                                            <p:strVal val="#ppt_y"/>
                                          </p:val>
                                        </p:tav>
                                      </p:tavLst>
                                    </p:anim>
                                  </p:childTnLst>
                                </p:cTn>
                              </p:par>
                            </p:childTnLst>
                          </p:cTn>
                        </p:par>
                        <p:par>
                          <p:cTn id="161" fill="hold">
                            <p:stCondLst>
                              <p:cond delay="5350"/>
                            </p:stCondLst>
                            <p:childTnLst>
                              <p:par>
                                <p:cTn id="162" presetID="42" presetClass="entr" presetSubtype="0" fill="hold" nodeType="afterEffect">
                                  <p:stCondLst>
                                    <p:cond delay="0"/>
                                  </p:stCondLst>
                                  <p:childTnLst>
                                    <p:set>
                                      <p:cBhvr>
                                        <p:cTn id="163" dur="1" fill="hold">
                                          <p:stCondLst>
                                            <p:cond delay="0"/>
                                          </p:stCondLst>
                                        </p:cTn>
                                        <p:tgtEl>
                                          <p:spTgt spid="762"/>
                                        </p:tgtEl>
                                        <p:attrNameLst>
                                          <p:attrName>style.visibility</p:attrName>
                                        </p:attrNameLst>
                                      </p:cBhvr>
                                      <p:to>
                                        <p:strVal val="visible"/>
                                      </p:to>
                                    </p:set>
                                    <p:animEffect transition="in" filter="fade">
                                      <p:cBhvr>
                                        <p:cTn id="164" dur="150"/>
                                        <p:tgtEl>
                                          <p:spTgt spid="762"/>
                                        </p:tgtEl>
                                      </p:cBhvr>
                                    </p:animEffect>
                                    <p:anim calcmode="lin" valueType="num">
                                      <p:cBhvr>
                                        <p:cTn id="165" dur="150" fill="hold"/>
                                        <p:tgtEl>
                                          <p:spTgt spid="762"/>
                                        </p:tgtEl>
                                        <p:attrNameLst>
                                          <p:attrName>ppt_x</p:attrName>
                                        </p:attrNameLst>
                                      </p:cBhvr>
                                      <p:tavLst>
                                        <p:tav tm="0">
                                          <p:val>
                                            <p:strVal val="#ppt_x"/>
                                          </p:val>
                                        </p:tav>
                                        <p:tav tm="100000">
                                          <p:val>
                                            <p:strVal val="#ppt_x"/>
                                          </p:val>
                                        </p:tav>
                                      </p:tavLst>
                                    </p:anim>
                                    <p:anim calcmode="lin" valueType="num">
                                      <p:cBhvr>
                                        <p:cTn id="166" dur="150" fill="hold"/>
                                        <p:tgtEl>
                                          <p:spTgt spid="7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719053" y="2304123"/>
            <a:ext cx="8321040" cy="1645920"/>
          </a:xfrm>
          <a:prstGeom prst="rect">
            <a:avLst/>
          </a:prstGeom>
          <a:solidFill>
            <a:schemeClr val="bg1">
              <a:lumMod val="85000"/>
            </a:schemeClr>
          </a:solidFill>
          <a:ln>
            <a:no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3455740" y="5671503"/>
            <a:ext cx="8069064" cy="917575"/>
          </a:xfrm>
        </p:spPr>
        <p:txBody>
          <a:bodyPr/>
          <a:lstStyle/>
          <a:p>
            <a:r>
              <a:rPr lang="en-US" dirty="0"/>
              <a:t>Elastic Database Jobs</a:t>
            </a:r>
          </a:p>
        </p:txBody>
      </p:sp>
      <p:sp>
        <p:nvSpPr>
          <p:cNvPr id="23" name="Rectangle 22"/>
          <p:cNvSpPr/>
          <p:nvPr/>
        </p:nvSpPr>
        <p:spPr bwMode="auto">
          <a:xfrm>
            <a:off x="1520494" y="1871843"/>
            <a:ext cx="4504319" cy="1177911"/>
          </a:xfrm>
          <a:prstGeom prst="rect">
            <a:avLst/>
          </a:prstGeom>
          <a:noFill/>
          <a:ln w="25400">
            <a:solidFill>
              <a:schemeClr val="tx2"/>
            </a:solid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p:cNvGrpSpPr/>
          <p:nvPr/>
        </p:nvGrpSpPr>
        <p:grpSpPr>
          <a:xfrm>
            <a:off x="3903487" y="2125011"/>
            <a:ext cx="932688" cy="834845"/>
            <a:chOff x="3639872" y="2649918"/>
            <a:chExt cx="932688" cy="834845"/>
          </a:xfrm>
        </p:grpSpPr>
        <p:pic>
          <p:nvPicPr>
            <p:cNvPr id="18" name="Picture 17"/>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19" name="TextBox 18"/>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a:solidFill>
                    <a:srgbClr val="FFFFFF"/>
                  </a:solidFill>
                </a:rPr>
                <a:t>SQL</a:t>
              </a:r>
            </a:p>
          </p:txBody>
        </p:sp>
      </p:grpSp>
      <p:grpSp>
        <p:nvGrpSpPr>
          <p:cNvPr id="20" name="Group 19"/>
          <p:cNvGrpSpPr/>
          <p:nvPr/>
        </p:nvGrpSpPr>
        <p:grpSpPr>
          <a:xfrm>
            <a:off x="4657276" y="2559041"/>
            <a:ext cx="932688" cy="834845"/>
            <a:chOff x="3639872" y="2649918"/>
            <a:chExt cx="932688" cy="834845"/>
          </a:xfrm>
        </p:grpSpPr>
        <p:pic>
          <p:nvPicPr>
            <p:cNvPr id="21" name="Picture 20"/>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22" name="TextBox 21"/>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a:solidFill>
                    <a:srgbClr val="FFFFFF"/>
                  </a:solidFill>
                </a:rPr>
                <a:t>SQL</a:t>
              </a:r>
            </a:p>
          </p:txBody>
        </p:sp>
      </p:grpSp>
      <p:grpSp>
        <p:nvGrpSpPr>
          <p:cNvPr id="6" name="Group 5"/>
          <p:cNvGrpSpPr/>
          <p:nvPr/>
        </p:nvGrpSpPr>
        <p:grpSpPr>
          <a:xfrm>
            <a:off x="3149698" y="1707589"/>
            <a:ext cx="932688" cy="834845"/>
            <a:chOff x="3639872" y="2649918"/>
            <a:chExt cx="932688" cy="834845"/>
          </a:xfrm>
        </p:grpSpPr>
        <p:pic>
          <p:nvPicPr>
            <p:cNvPr id="11" name="Picture 10"/>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5" name="TextBox 4"/>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a:solidFill>
                    <a:srgbClr val="FFFFFF"/>
                  </a:solidFill>
                </a:rPr>
                <a:t>SQL</a:t>
              </a:r>
            </a:p>
          </p:txBody>
        </p:sp>
      </p:grpSp>
      <p:grpSp>
        <p:nvGrpSpPr>
          <p:cNvPr id="14" name="Group 13"/>
          <p:cNvGrpSpPr/>
          <p:nvPr/>
        </p:nvGrpSpPr>
        <p:grpSpPr>
          <a:xfrm>
            <a:off x="2430551" y="1236598"/>
            <a:ext cx="932688" cy="834845"/>
            <a:chOff x="3639872" y="2649918"/>
            <a:chExt cx="932688" cy="834845"/>
          </a:xfrm>
        </p:grpSpPr>
        <p:pic>
          <p:nvPicPr>
            <p:cNvPr id="15" name="Picture 14"/>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16" name="TextBox 15"/>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a:solidFill>
                    <a:srgbClr val="FFFFFF"/>
                  </a:solidFill>
                </a:rPr>
                <a:t>SQL</a:t>
              </a:r>
            </a:p>
          </p:txBody>
        </p:sp>
      </p:grpSp>
      <p:sp>
        <p:nvSpPr>
          <p:cNvPr id="12" name="TextBox 11"/>
          <p:cNvSpPr txBox="1"/>
          <p:nvPr/>
        </p:nvSpPr>
        <p:spPr>
          <a:xfrm>
            <a:off x="4876205" y="3736952"/>
            <a:ext cx="3467552" cy="5724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000" b="1" dirty="0">
                <a:solidFill>
                  <a:srgbClr val="0072C6"/>
                </a:solidFill>
              </a:rPr>
              <a:t>ELASTIC DATABASE POOL</a:t>
            </a:r>
          </a:p>
        </p:txBody>
      </p:sp>
      <p:sp>
        <p:nvSpPr>
          <p:cNvPr id="25" name="Rectangle 24"/>
          <p:cNvSpPr/>
          <p:nvPr/>
        </p:nvSpPr>
        <p:spPr bwMode="auto">
          <a:xfrm>
            <a:off x="2349369" y="1670251"/>
            <a:ext cx="10281806" cy="1645920"/>
          </a:xfrm>
          <a:prstGeom prst="rect">
            <a:avLst/>
          </a:prstGeom>
          <a:pattFill prst="pct10">
            <a:fgClr>
              <a:schemeClr val="tx2"/>
            </a:fgClr>
            <a:bgClr>
              <a:schemeClr val="bg1"/>
            </a:bgClr>
          </a:pattFill>
          <a:ln>
            <a:no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4509278" y="1211263"/>
            <a:ext cx="3408241" cy="5724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000" b="1" dirty="0">
                <a:solidFill>
                  <a:srgbClr val="0072C6"/>
                </a:solidFill>
              </a:rPr>
              <a:t>ELASTIC DATABASE JOBS</a:t>
            </a:r>
          </a:p>
        </p:txBody>
      </p:sp>
      <p:grpSp>
        <p:nvGrpSpPr>
          <p:cNvPr id="24" name="Group 23"/>
          <p:cNvGrpSpPr>
            <a:grpSpLocks noChangeAspect="1"/>
          </p:cNvGrpSpPr>
          <p:nvPr/>
        </p:nvGrpSpPr>
        <p:grpSpPr>
          <a:xfrm>
            <a:off x="7917519" y="1570176"/>
            <a:ext cx="3003523" cy="3144170"/>
            <a:chOff x="6248236" y="2935029"/>
            <a:chExt cx="1760850" cy="1844317"/>
          </a:xfrm>
          <a:effectLst>
            <a:glow rad="63500">
              <a:schemeClr val="tx1">
                <a:lumMod val="60000"/>
                <a:lumOff val="40000"/>
                <a:alpha val="40000"/>
              </a:schemeClr>
            </a:glow>
          </a:effectLst>
        </p:grpSpPr>
        <p:pic>
          <p:nvPicPr>
            <p:cNvPr id="31" name="Picture 30"/>
            <p:cNvPicPr>
              <a:picLocks noChangeAspect="1"/>
            </p:cNvPicPr>
            <p:nvPr/>
          </p:nvPicPr>
          <p:blipFill>
            <a:blip r:embed="rId4"/>
            <a:stretch>
              <a:fillRect/>
            </a:stretch>
          </p:blipFill>
          <p:spPr>
            <a:xfrm>
              <a:off x="6489044" y="2935029"/>
              <a:ext cx="1380295" cy="1844317"/>
            </a:xfrm>
            <a:prstGeom prst="rect">
              <a:avLst/>
            </a:prstGeom>
            <a:effectLst>
              <a:softEdge rad="0"/>
            </a:effectLst>
          </p:spPr>
        </p:pic>
        <p:pic>
          <p:nvPicPr>
            <p:cNvPr id="3080" name="Picture 8" descr="Deployment still in progress"/>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8236" y="3402147"/>
              <a:ext cx="1760850" cy="1070768"/>
            </a:xfrm>
            <a:prstGeom prst="rect">
              <a:avLst/>
            </a:prstGeom>
            <a:noFill/>
            <a:scene3d>
              <a:camera prst="isometricLeftDown">
                <a:rot lat="2100000" lon="2790000" rev="0"/>
              </a:camera>
              <a:lightRig rig="threePt" dir="t"/>
            </a:scene3d>
            <a:extLst>
              <a:ext uri="{909E8E84-426E-40DD-AFC4-6F175D3DCCD1}">
                <a14:hiddenFill xmlns:a14="http://schemas.microsoft.com/office/drawing/2010/main">
                  <a:solidFill>
                    <a:srgbClr val="FFFFFF"/>
                  </a:solidFill>
                </a14:hiddenFill>
              </a:ext>
            </a:extLst>
          </p:spPr>
        </p:pic>
      </p:grpSp>
      <p:cxnSp>
        <p:nvCxnSpPr>
          <p:cNvPr id="33" name="Straight Arrow Connector 32"/>
          <p:cNvCxnSpPr/>
          <p:nvPr/>
        </p:nvCxnSpPr>
        <p:spPr>
          <a:xfrm>
            <a:off x="3149698" y="1993194"/>
            <a:ext cx="5933001" cy="38894"/>
          </a:xfrm>
          <a:prstGeom prst="straightConnector1">
            <a:avLst/>
          </a:prstGeom>
          <a:ln w="50800">
            <a:solidFill>
              <a:schemeClr val="accent5"/>
            </a:solidFill>
            <a:headEnd type="none"/>
            <a:tailEnd type="triangle"/>
          </a:ln>
          <a:scene3d>
            <a:camera prst="isometricBottomDown"/>
            <a:lightRig rig="threePt" dir="t"/>
          </a:scene3d>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flipV="1">
            <a:off x="2947362" y="1091142"/>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flipV="1">
            <a:off x="3631926" y="1519438"/>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flipV="1">
            <a:off x="4364254" y="1919589"/>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flipV="1">
            <a:off x="5139504" y="2379054"/>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892270" y="2349674"/>
            <a:ext cx="2183931" cy="6278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400" dirty="0">
                <a:gradFill>
                  <a:gsLst>
                    <a:gs pos="2917">
                      <a:srgbClr val="343434"/>
                    </a:gs>
                    <a:gs pos="30000">
                      <a:srgbClr val="343434"/>
                    </a:gs>
                  </a:gsLst>
                  <a:lin ang="5400000" scaled="0"/>
                </a:gradFill>
              </a:rPr>
              <a:t>T-SQL Scripts</a:t>
            </a:r>
          </a:p>
        </p:txBody>
      </p:sp>
      <p:sp>
        <p:nvSpPr>
          <p:cNvPr id="49" name="Rectangle 48"/>
          <p:cNvSpPr/>
          <p:nvPr/>
        </p:nvSpPr>
        <p:spPr>
          <a:xfrm>
            <a:off x="356995" y="4668299"/>
            <a:ext cx="5404043" cy="369332"/>
          </a:xfrm>
          <a:prstGeom prst="rect">
            <a:avLst/>
          </a:prstGeom>
        </p:spPr>
        <p:txBody>
          <a:bodyPr wrap="none">
            <a:spAutoFit/>
          </a:bodyPr>
          <a:lstStyle/>
          <a:p>
            <a:r>
              <a:rPr lang="en-US" dirty="0">
                <a:solidFill>
                  <a:srgbClr val="505050"/>
                </a:solidFill>
                <a:latin typeface="wf_segoe-ui_normal"/>
              </a:rPr>
              <a:t>Execute administrative tasks across each database</a:t>
            </a:r>
            <a:endParaRPr lang="en-US" dirty="0">
              <a:solidFill>
                <a:srgbClr val="343434"/>
              </a:solidFill>
            </a:endParaRPr>
          </a:p>
        </p:txBody>
      </p:sp>
    </p:spTree>
    <p:extLst>
      <p:ext uri="{BB962C8B-B14F-4D97-AF65-F5344CB8AC3E}">
        <p14:creationId xmlns:p14="http://schemas.microsoft.com/office/powerpoint/2010/main" val="149592357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0098" y="5478997"/>
            <a:ext cx="8069064" cy="917575"/>
          </a:xfrm>
        </p:spPr>
        <p:txBody>
          <a:bodyPr/>
          <a:lstStyle/>
          <a:p>
            <a:r>
              <a:rPr lang="en-US" dirty="0"/>
              <a:t>Managing many databases</a:t>
            </a:r>
          </a:p>
        </p:txBody>
      </p:sp>
      <p:sp>
        <p:nvSpPr>
          <p:cNvPr id="32" name="Rectangle 31"/>
          <p:cNvSpPr/>
          <p:nvPr/>
        </p:nvSpPr>
        <p:spPr bwMode="auto">
          <a:xfrm>
            <a:off x="698545" y="839505"/>
            <a:ext cx="3675332" cy="3639324"/>
          </a:xfrm>
          <a:prstGeom prst="rect">
            <a:avLst/>
          </a:prstGeom>
          <a:solidFill>
            <a:schemeClr val="accent4"/>
          </a:solidFill>
          <a:ln>
            <a:noFill/>
          </a:ln>
          <a:scene3d>
            <a:camera prst="perspectiveRight" fov="7200000"/>
            <a:lightRig rig="threePt" dir="t"/>
          </a:scene3d>
          <a:sp3d/>
        </p:spPr>
        <p:txBody>
          <a:bodyPr vert="horz" wrap="square" lIns="89642" tIns="143428" rIns="537855" bIns="143428" numCol="1" rtlCol="0" anchor="ctr" anchorCtr="0" compatLnSpc="1">
            <a:prstTxWarp prst="textNoShape">
              <a:avLst/>
            </a:prstTxWarp>
            <a:noAutofit/>
          </a:bodyPr>
          <a:lstStyle/>
          <a:p>
            <a:pPr algn="ctr" defTabSz="914367">
              <a:lnSpc>
                <a:spcPct val="95000"/>
              </a:lnSpc>
              <a:spcBef>
                <a:spcPct val="0"/>
              </a:spcBef>
            </a:pPr>
            <a:r>
              <a:rPr lang="en-US" sz="3921" dirty="0">
                <a:solidFill>
                  <a:schemeClr val="tx2"/>
                </a:solidFill>
              </a:rPr>
              <a:t>Elastic </a:t>
            </a:r>
            <a:br>
              <a:rPr lang="en-US" sz="3921" dirty="0">
                <a:solidFill>
                  <a:schemeClr val="tx2"/>
                </a:solidFill>
              </a:rPr>
            </a:br>
            <a:r>
              <a:rPr lang="en-US" sz="3921" dirty="0">
                <a:solidFill>
                  <a:schemeClr val="tx2"/>
                </a:solidFill>
              </a:rPr>
              <a:t>Database Jobs</a:t>
            </a:r>
            <a:endParaRPr lang="en-US" sz="3921" spc="-100" dirty="0">
              <a:ln w="3175">
                <a:noFill/>
              </a:ln>
              <a:solidFill>
                <a:schemeClr val="tx2"/>
              </a:solidFill>
              <a:latin typeface="Segoe UI Light"/>
              <a:cs typeface="Segoe UI" pitchFamily="34" charset="0"/>
            </a:endParaRPr>
          </a:p>
        </p:txBody>
      </p:sp>
      <p:sp>
        <p:nvSpPr>
          <p:cNvPr id="4" name="Rectangle 3"/>
          <p:cNvSpPr/>
          <p:nvPr/>
        </p:nvSpPr>
        <p:spPr>
          <a:xfrm>
            <a:off x="4541838" y="490741"/>
            <a:ext cx="7437437" cy="4378122"/>
          </a:xfrm>
          <a:prstGeom prst="rect">
            <a:avLst/>
          </a:prstGeom>
        </p:spPr>
        <p:txBody>
          <a:bodyPr wrap="square">
            <a:spAutoFit/>
          </a:bodyPr>
          <a:lstStyle/>
          <a:p>
            <a:pPr marL="342900" indent="-342900">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Apply changes or administrative operations to many databases </a:t>
            </a:r>
          </a:p>
          <a:p>
            <a:pPr marL="342900" indent="-342900">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Use familiar T-SQL scripts to define jobs</a:t>
            </a:r>
          </a:p>
          <a:p>
            <a:pPr marL="342900" indent="-342900">
              <a:spcBef>
                <a:spcPts val="882"/>
              </a:spcBef>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Built-in automatic retries in case of transient failures</a:t>
            </a:r>
          </a:p>
          <a:p>
            <a:pPr marL="342900" indent="-342900">
              <a:spcBef>
                <a:spcPts val="882"/>
              </a:spcBef>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Tightly integrated with elastic pools in the new Azure Portal</a:t>
            </a:r>
          </a:p>
          <a:p>
            <a:pPr marL="342900" indent="-342900">
              <a:spcBef>
                <a:spcPts val="882"/>
              </a:spcBef>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Designed for batch processing</a:t>
            </a:r>
          </a:p>
        </p:txBody>
      </p:sp>
    </p:spTree>
    <p:extLst>
      <p:ext uri="{BB962C8B-B14F-4D97-AF65-F5344CB8AC3E}">
        <p14:creationId xmlns:p14="http://schemas.microsoft.com/office/powerpoint/2010/main" val="179977816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rmAutofit/>
          </a:bodyPr>
          <a:lstStyle/>
          <a:p>
            <a:pPr marL="0" algn="ctr"/>
            <a:r>
              <a:rPr lang="en-US" dirty="0"/>
              <a:t>Elastic Scale</a:t>
            </a:r>
          </a:p>
        </p:txBody>
      </p:sp>
      <p:grpSp>
        <p:nvGrpSpPr>
          <p:cNvPr id="6" name="Group 5"/>
          <p:cNvGrpSpPr/>
          <p:nvPr/>
        </p:nvGrpSpPr>
        <p:grpSpPr>
          <a:xfrm>
            <a:off x="4723544" y="4394828"/>
            <a:ext cx="2744913" cy="1008620"/>
            <a:chOff x="3049485" y="4031848"/>
            <a:chExt cx="3732745" cy="1371600"/>
          </a:xfrm>
        </p:grpSpPr>
        <p:pic>
          <p:nvPicPr>
            <p:cNvPr id="3" name="Picture 2"/>
            <p:cNvPicPr>
              <a:picLocks noChangeAspect="1"/>
            </p:cNvPicPr>
            <p:nvPr/>
          </p:nvPicPr>
          <p:blipFill>
            <a:blip r:embed="rId3">
              <a:biLevel thresh="25000"/>
            </a:blip>
            <a:stretch>
              <a:fillRect/>
            </a:stretch>
          </p:blipFill>
          <p:spPr>
            <a:xfrm>
              <a:off x="5478925" y="4031848"/>
              <a:ext cx="1303305" cy="1371600"/>
            </a:xfrm>
            <a:prstGeom prst="rect">
              <a:avLst/>
            </a:prstGeom>
          </p:spPr>
        </p:pic>
        <p:pic>
          <p:nvPicPr>
            <p:cNvPr id="4" name="Picture 3"/>
            <p:cNvPicPr>
              <a:picLocks noChangeAspect="1"/>
            </p:cNvPicPr>
            <p:nvPr/>
          </p:nvPicPr>
          <p:blipFill>
            <a:blip r:embed="rId3">
              <a:biLevel thresh="25000"/>
            </a:blip>
            <a:stretch>
              <a:fillRect/>
            </a:stretch>
          </p:blipFill>
          <p:spPr>
            <a:xfrm>
              <a:off x="3049485" y="4031848"/>
              <a:ext cx="1303305" cy="1371600"/>
            </a:xfrm>
            <a:prstGeom prst="rect">
              <a:avLst/>
            </a:prstGeom>
          </p:spPr>
        </p:pic>
        <p:sp>
          <p:nvSpPr>
            <p:cNvPr id="5" name="Left-Right Arrow 4"/>
            <p:cNvSpPr/>
            <p:nvPr/>
          </p:nvSpPr>
          <p:spPr bwMode="auto">
            <a:xfrm>
              <a:off x="4386943" y="4482353"/>
              <a:ext cx="806823" cy="235295"/>
            </a:xfrm>
            <a:prstGeom prst="lef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698013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687671" y="812800"/>
            <a:ext cx="5127812" cy="5157694"/>
          </a:xfrm>
          <a:prstGeom prst="rect">
            <a:avLst/>
          </a:prstGeom>
        </p:spPr>
        <p:txBody>
          <a:bodyPr>
            <a:noAutofit/>
          </a:bodyPr>
          <a:lstStyle/>
          <a:p>
            <a:pPr algn="l"/>
            <a:r>
              <a:rPr lang="en-US" sz="4000" dirty="0">
                <a:latin typeface="Segoe UI Light" panose="020B0502040204020203" pitchFamily="34" charset="0"/>
                <a:cs typeface="Segoe UI Light" panose="020B0502040204020203" pitchFamily="34" charset="0"/>
              </a:rPr>
              <a:t>Classic 3-tier enterprise architecture:</a:t>
            </a:r>
          </a:p>
          <a:p>
            <a:pPr algn="l"/>
            <a:r>
              <a:rPr lang="en-US" sz="4000" dirty="0">
                <a:latin typeface="Segoe UI Light" panose="020B0502040204020203" pitchFamily="34" charset="0"/>
                <a:cs typeface="Segoe UI Light" panose="020B0502040204020203" pitchFamily="34" charset="0"/>
              </a:rPr>
              <a:t>Scale out the front ends to multiple instances is easy</a:t>
            </a:r>
          </a:p>
          <a:p>
            <a:pPr algn="l"/>
            <a:r>
              <a:rPr lang="en-US" sz="4000" dirty="0">
                <a:latin typeface="Segoe UI Light" panose="020B0502040204020203" pitchFamily="34" charset="0"/>
                <a:cs typeface="Segoe UI Light" panose="020B0502040204020203" pitchFamily="34" charset="0"/>
              </a:rPr>
              <a:t>Scale the data-tier is more challenging</a:t>
            </a:r>
          </a:p>
        </p:txBody>
      </p:sp>
      <p:graphicFrame>
        <p:nvGraphicFramePr>
          <p:cNvPr id="6" name="Object 5"/>
          <p:cNvGraphicFramePr>
            <a:graphicFrameLocks noChangeAspect="1"/>
          </p:cNvGraphicFramePr>
          <p:nvPr>
            <p:extLst/>
          </p:nvPr>
        </p:nvGraphicFramePr>
        <p:xfrm>
          <a:off x="96838" y="573088"/>
          <a:ext cx="6284912" cy="5726112"/>
        </p:xfrm>
        <a:graphic>
          <a:graphicData uri="http://schemas.openxmlformats.org/presentationml/2006/ole">
            <mc:AlternateContent xmlns:mc="http://schemas.openxmlformats.org/markup-compatibility/2006">
              <mc:Choice xmlns:v="urn:schemas-microsoft-com:vml" Requires="v">
                <p:oleObj spid="_x0000_s1027" name="Visio" r:id="rId4" imgW="6267240" imgH="5715271" progId="Visio.Drawing.15">
                  <p:embed/>
                </p:oleObj>
              </mc:Choice>
              <mc:Fallback>
                <p:oleObj name="Visio" r:id="rId4" imgW="6267240" imgH="5715271" progId="Visio.Drawing.15">
                  <p:embed/>
                  <p:pic>
                    <p:nvPicPr>
                      <p:cNvPr id="0" name=""/>
                      <p:cNvPicPr/>
                      <p:nvPr/>
                    </p:nvPicPr>
                    <p:blipFill>
                      <a:blip r:embed="rId5"/>
                      <a:stretch>
                        <a:fillRect/>
                      </a:stretch>
                    </p:blipFill>
                    <p:spPr>
                      <a:xfrm>
                        <a:off x="96838"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Canonical cloud app architecture</a:t>
            </a:r>
          </a:p>
        </p:txBody>
      </p:sp>
    </p:spTree>
    <p:extLst>
      <p:ext uri="{BB962C8B-B14F-4D97-AF65-F5344CB8AC3E}">
        <p14:creationId xmlns:p14="http://schemas.microsoft.com/office/powerpoint/2010/main" val="156755694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Autofit/>
          </a:bodyPr>
          <a:lstStyle/>
          <a:p>
            <a:r>
              <a:rPr lang="en-US" sz="4000" dirty="0"/>
              <a:t>SQL Database Considerations and Best Practices</a:t>
            </a:r>
          </a:p>
        </p:txBody>
      </p:sp>
      <p:sp>
        <p:nvSpPr>
          <p:cNvPr id="5" name="Content Placeholder 4"/>
          <p:cNvSpPr>
            <a:spLocks noGrp="1"/>
          </p:cNvSpPr>
          <p:nvPr>
            <p:ph sz="quarter" idx="10"/>
          </p:nvPr>
        </p:nvSpPr>
        <p:spPr>
          <a:prstGeom prst="rect">
            <a:avLst/>
          </a:prstGeom>
        </p:spPr>
        <p:txBody>
          <a:bodyPr>
            <a:noAutofit/>
          </a:bodyPr>
          <a:lstStyle/>
          <a:p>
            <a:pPr marL="252000" algn="l">
              <a:spcBef>
                <a:spcPts val="1200"/>
              </a:spcBef>
            </a:pPr>
            <a:r>
              <a:rPr lang="en-US" sz="4000" dirty="0"/>
              <a:t>Elastic Scale across thousands of databases via custom </a:t>
            </a:r>
            <a:r>
              <a:rPr lang="en-US" sz="4000" dirty="0" err="1"/>
              <a:t>sharding</a:t>
            </a:r>
            <a:endParaRPr lang="en-US" sz="4000" dirty="0"/>
          </a:p>
          <a:p>
            <a:pPr marL="252000" algn="l">
              <a:spcBef>
                <a:spcPts val="1200"/>
              </a:spcBef>
            </a:pPr>
            <a:r>
              <a:rPr lang="en-US" sz="4000" dirty="0"/>
              <a:t>Scale out via .NET Client libraries consumed by customer applications to support </a:t>
            </a:r>
            <a:r>
              <a:rPr lang="en-US" sz="4000" dirty="0" err="1"/>
              <a:t>sharded</a:t>
            </a:r>
            <a:r>
              <a:rPr lang="en-US" sz="4000" dirty="0"/>
              <a:t> database pattern</a:t>
            </a:r>
          </a:p>
          <a:p>
            <a:pPr marL="252000" algn="l">
              <a:spcBef>
                <a:spcPts val="1200"/>
              </a:spcBef>
            </a:pPr>
            <a:r>
              <a:rPr lang="en-US" sz="4000" dirty="0"/>
              <a:t>Enables developer and manageability functions</a:t>
            </a:r>
          </a:p>
          <a:p>
            <a:pPr marL="252000" algn="l">
              <a:spcBef>
                <a:spcPts val="1200"/>
              </a:spcBef>
            </a:pPr>
            <a:r>
              <a:rPr lang="en-US" sz="4000" dirty="0"/>
              <a:t>Supports split, merge, and move operations on data</a:t>
            </a:r>
          </a:p>
        </p:txBody>
      </p:sp>
    </p:spTree>
    <p:extLst>
      <p:ext uri="{BB962C8B-B14F-4D97-AF65-F5344CB8AC3E}">
        <p14:creationId xmlns:p14="http://schemas.microsoft.com/office/powerpoint/2010/main" val="265424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body" sz="quarter" idx="12"/>
          </p:nvPr>
        </p:nvSpPr>
        <p:spPr>
          <a:prstGeom prst="rect">
            <a:avLst/>
          </a:prstGeom>
        </p:spPr>
        <p:txBody>
          <a:bodyPr/>
          <a:lstStyle/>
          <a:p>
            <a:pPr>
              <a:lnSpc>
                <a:spcPct val="100000"/>
              </a:lnSpc>
              <a:spcBef>
                <a:spcPts val="0"/>
              </a:spcBef>
            </a:pPr>
            <a:r>
              <a:rPr lang="en-US" dirty="0"/>
              <a:t>Starting with the basics</a:t>
            </a:r>
          </a:p>
        </p:txBody>
      </p:sp>
      <p:sp>
        <p:nvSpPr>
          <p:cNvPr id="3" name="Title 2"/>
          <p:cNvSpPr>
            <a:spLocks noGrp="1"/>
          </p:cNvSpPr>
          <p:nvPr>
            <p:ph type="title"/>
          </p:nvPr>
        </p:nvSpPr>
        <p:spPr>
          <a:prstGeom prst="rect">
            <a:avLst/>
          </a:prstGeom>
        </p:spPr>
        <p:txBody>
          <a:bodyPr/>
          <a:lstStyle/>
          <a:p>
            <a:r>
              <a:rPr lang="en-US" dirty="0">
                <a:solidFill>
                  <a:schemeClr val="bg1"/>
                </a:solidFill>
              </a:rPr>
              <a:t>Architecture</a:t>
            </a:r>
          </a:p>
        </p:txBody>
      </p:sp>
    </p:spTree>
    <p:extLst>
      <p:ext uri="{BB962C8B-B14F-4D97-AF65-F5344CB8AC3E}">
        <p14:creationId xmlns:p14="http://schemas.microsoft.com/office/powerpoint/2010/main" val="127578499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Scalability options in Azure SQL DB</a:t>
            </a:r>
          </a:p>
        </p:txBody>
      </p:sp>
      <p:sp>
        <p:nvSpPr>
          <p:cNvPr id="3" name="Content Placeholder 2"/>
          <p:cNvSpPr>
            <a:spLocks noGrp="1"/>
          </p:cNvSpPr>
          <p:nvPr>
            <p:ph idx="4294967295"/>
          </p:nvPr>
        </p:nvSpPr>
        <p:spPr>
          <a:xfrm>
            <a:off x="-9525" y="484094"/>
            <a:ext cx="12201525" cy="1613647"/>
          </a:xfrm>
          <a:prstGeom prst="rect">
            <a:avLst/>
          </a:prstGeom>
        </p:spPr>
        <p:txBody>
          <a:bodyPr>
            <a:normAutofit/>
          </a:bodyPr>
          <a:lstStyle/>
          <a:p>
            <a:pPr marL="0" indent="0" algn="ctr">
              <a:buNone/>
            </a:pPr>
            <a:r>
              <a:rPr lang="en-US" sz="4800" dirty="0">
                <a:solidFill>
                  <a:schemeClr val="tx2"/>
                </a:solidFill>
              </a:rPr>
              <a:t>Vertical: Scale-up or scale-down</a:t>
            </a:r>
          </a:p>
          <a:p>
            <a:pPr marL="0" indent="0" algn="ctr">
              <a:buNone/>
            </a:pPr>
            <a:r>
              <a:rPr lang="en-US" sz="4800" dirty="0">
                <a:solidFill>
                  <a:schemeClr val="tx2"/>
                </a:solidFill>
              </a:rPr>
              <a:t>Horizontal: Scale-out or scale-in</a:t>
            </a:r>
          </a:p>
        </p:txBody>
      </p:sp>
      <p:sp>
        <p:nvSpPr>
          <p:cNvPr id="5" name="Can 4"/>
          <p:cNvSpPr/>
          <p:nvPr/>
        </p:nvSpPr>
        <p:spPr bwMode="auto">
          <a:xfrm>
            <a:off x="1956561" y="3725133"/>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6" name="Can 5"/>
          <p:cNvSpPr/>
          <p:nvPr/>
        </p:nvSpPr>
        <p:spPr bwMode="auto">
          <a:xfrm>
            <a:off x="1956561" y="3118030"/>
            <a:ext cx="979648" cy="1604963"/>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rgbClr val="000000"/>
                </a:solidFill>
              </a:rPr>
              <a:t>Standard</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7" name="Can 6"/>
          <p:cNvSpPr/>
          <p:nvPr/>
        </p:nvSpPr>
        <p:spPr bwMode="auto">
          <a:xfrm>
            <a:off x="1956561" y="2492998"/>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bg1"/>
                </a:solidFill>
                <a:latin typeface="+mj-lt"/>
              </a:rPr>
              <a:t>Premium</a:t>
            </a:r>
            <a:endParaRPr lang="en-US" sz="1600" baseline="-25000" dirty="0">
              <a:solidFill>
                <a:schemeClr val="bg1"/>
              </a:solidFill>
              <a:latin typeface="+mj-lt"/>
            </a:endParaRPr>
          </a:p>
        </p:txBody>
      </p:sp>
      <p:sp>
        <p:nvSpPr>
          <p:cNvPr id="8" name="Can 7"/>
          <p:cNvSpPr/>
          <p:nvPr/>
        </p:nvSpPr>
        <p:spPr bwMode="auto">
          <a:xfrm>
            <a:off x="3306825" y="374167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bg1"/>
                </a:solidFill>
                <a:latin typeface="+mj-lt"/>
              </a:rPr>
              <a:t>Basic</a:t>
            </a:r>
            <a:endParaRPr lang="en-US" sz="1600" baseline="-25000" dirty="0">
              <a:solidFill>
                <a:schemeClr val="bg1"/>
              </a:solidFill>
              <a:latin typeface="+mj-lt"/>
            </a:endParaRPr>
          </a:p>
        </p:txBody>
      </p:sp>
      <p:sp>
        <p:nvSpPr>
          <p:cNvPr id="9" name="Can 8"/>
          <p:cNvSpPr/>
          <p:nvPr/>
        </p:nvSpPr>
        <p:spPr bwMode="auto">
          <a:xfrm>
            <a:off x="4657089" y="3740282"/>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0" name="Can 9"/>
          <p:cNvSpPr/>
          <p:nvPr/>
        </p:nvSpPr>
        <p:spPr bwMode="auto">
          <a:xfrm>
            <a:off x="6007353" y="373889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bg1"/>
                </a:solidFill>
                <a:latin typeface="+mj-lt"/>
              </a:rPr>
              <a:t>Basic</a:t>
            </a:r>
            <a:endParaRPr lang="en-US" sz="1600" baseline="-25000" dirty="0">
              <a:solidFill>
                <a:schemeClr val="bg1"/>
              </a:solidFill>
              <a:latin typeface="+mj-lt"/>
            </a:endParaRPr>
          </a:p>
        </p:txBody>
      </p:sp>
      <p:sp>
        <p:nvSpPr>
          <p:cNvPr id="11" name="Can 10"/>
          <p:cNvSpPr/>
          <p:nvPr/>
        </p:nvSpPr>
        <p:spPr bwMode="auto">
          <a:xfrm>
            <a:off x="7357617" y="3737502"/>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2" name="Can 11"/>
          <p:cNvSpPr/>
          <p:nvPr/>
        </p:nvSpPr>
        <p:spPr bwMode="auto">
          <a:xfrm>
            <a:off x="8707881" y="373611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bg1"/>
                </a:solidFill>
                <a:latin typeface="+mj-lt"/>
              </a:rPr>
              <a:t>Basic</a:t>
            </a:r>
            <a:endParaRPr lang="en-US" sz="1600" baseline="-25000" dirty="0">
              <a:solidFill>
                <a:schemeClr val="bg1"/>
              </a:solidFill>
              <a:latin typeface="+mj-lt"/>
            </a:endParaRPr>
          </a:p>
        </p:txBody>
      </p:sp>
      <p:sp>
        <p:nvSpPr>
          <p:cNvPr id="13" name="Can 12"/>
          <p:cNvSpPr/>
          <p:nvPr/>
        </p:nvSpPr>
        <p:spPr bwMode="auto">
          <a:xfrm>
            <a:off x="10058145" y="373472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bg1"/>
                </a:solidFill>
                <a:latin typeface="+mj-lt"/>
              </a:rPr>
              <a:t>Basic</a:t>
            </a:r>
            <a:endParaRPr lang="en-US" sz="1600" baseline="-25000" dirty="0">
              <a:solidFill>
                <a:schemeClr val="bg1"/>
              </a:solidFill>
              <a:latin typeface="+mj-lt"/>
            </a:endParaRPr>
          </a:p>
        </p:txBody>
      </p:sp>
      <p:sp>
        <p:nvSpPr>
          <p:cNvPr id="14" name="Can 13"/>
          <p:cNvSpPr/>
          <p:nvPr/>
        </p:nvSpPr>
        <p:spPr bwMode="auto">
          <a:xfrm>
            <a:off x="7357617" y="2492998"/>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bg1"/>
                </a:solidFill>
                <a:latin typeface="+mj-lt"/>
              </a:rPr>
              <a:t>Premium</a:t>
            </a:r>
            <a:endParaRPr lang="en-US" sz="1600" baseline="-25000" dirty="0">
              <a:solidFill>
                <a:schemeClr val="bg1"/>
              </a:solidFill>
              <a:latin typeface="+mj-lt"/>
            </a:endParaRPr>
          </a:p>
        </p:txBody>
      </p:sp>
      <p:sp>
        <p:nvSpPr>
          <p:cNvPr id="16" name="Can 15"/>
          <p:cNvSpPr/>
          <p:nvPr/>
        </p:nvSpPr>
        <p:spPr bwMode="auto">
          <a:xfrm>
            <a:off x="4657089" y="3111080"/>
            <a:ext cx="979648" cy="1604963"/>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bg1"/>
                </a:solidFill>
                <a:latin typeface="+mj-lt"/>
              </a:rPr>
              <a:t>Standard</a:t>
            </a:r>
            <a:endParaRPr lang="en-US" sz="1600" baseline="-25000" dirty="0">
              <a:solidFill>
                <a:schemeClr val="bg1"/>
              </a:solidFill>
              <a:latin typeface="+mj-lt"/>
            </a:endParaRPr>
          </a:p>
        </p:txBody>
      </p:sp>
      <p:cxnSp>
        <p:nvCxnSpPr>
          <p:cNvPr id="18" name="Straight Arrow Connector 17"/>
          <p:cNvCxnSpPr/>
          <p:nvPr/>
        </p:nvCxnSpPr>
        <p:spPr>
          <a:xfrm>
            <a:off x="1514013" y="2586550"/>
            <a:ext cx="0" cy="2042890"/>
          </a:xfrm>
          <a:prstGeom prst="straightConnector1">
            <a:avLst/>
          </a:prstGeom>
          <a:ln>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678010" y="4811958"/>
            <a:ext cx="1311578" cy="369332"/>
          </a:xfrm>
          <a:prstGeom prst="rect">
            <a:avLst/>
          </a:prstGeom>
          <a:noFill/>
        </p:spPr>
        <p:txBody>
          <a:bodyPr wrap="none" rtlCol="0">
            <a:spAutoFit/>
          </a:bodyPr>
          <a:lstStyle/>
          <a:p>
            <a:r>
              <a:rPr lang="en-US" dirty="0">
                <a:solidFill>
                  <a:schemeClr val="tx2"/>
                </a:solidFill>
                <a:latin typeface="+mj-lt"/>
              </a:rPr>
              <a:t>Scale out/in</a:t>
            </a:r>
          </a:p>
        </p:txBody>
      </p:sp>
      <p:cxnSp>
        <p:nvCxnSpPr>
          <p:cNvPr id="20" name="Straight Arrow Connector 19"/>
          <p:cNvCxnSpPr/>
          <p:nvPr/>
        </p:nvCxnSpPr>
        <p:spPr>
          <a:xfrm flipH="1">
            <a:off x="1629805" y="4811958"/>
            <a:ext cx="9407988" cy="45688"/>
          </a:xfrm>
          <a:prstGeom prst="straightConnector1">
            <a:avLst/>
          </a:prstGeom>
          <a:ln>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6200000">
            <a:off x="518868" y="3423329"/>
            <a:ext cx="1620957" cy="369332"/>
          </a:xfrm>
          <a:prstGeom prst="rect">
            <a:avLst/>
          </a:prstGeom>
          <a:noFill/>
        </p:spPr>
        <p:txBody>
          <a:bodyPr wrap="none" rtlCol="0">
            <a:spAutoFit/>
          </a:bodyPr>
          <a:lstStyle/>
          <a:p>
            <a:r>
              <a:rPr lang="en-US" dirty="0">
                <a:solidFill>
                  <a:schemeClr val="tx2"/>
                </a:solidFill>
                <a:latin typeface="+mj-lt"/>
              </a:rPr>
              <a:t>Scale up/down</a:t>
            </a:r>
          </a:p>
        </p:txBody>
      </p:sp>
    </p:spTree>
    <p:extLst>
      <p:ext uri="{BB962C8B-B14F-4D97-AF65-F5344CB8AC3E}">
        <p14:creationId xmlns:p14="http://schemas.microsoft.com/office/powerpoint/2010/main" val="1265885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2" grpId="0" animBg="1"/>
      <p:bldP spid="13" grpId="0" animBg="1"/>
      <p:bldP spid="14" grpId="0" animBg="1"/>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nvPr>
        </p:nvGraphicFramePr>
        <p:xfrm>
          <a:off x="2953544" y="573088"/>
          <a:ext cx="6284912" cy="5726112"/>
        </p:xfrm>
        <a:graphic>
          <a:graphicData uri="http://schemas.openxmlformats.org/presentationml/2006/ole">
            <mc:AlternateContent xmlns:mc="http://schemas.openxmlformats.org/markup-compatibility/2006">
              <mc:Choice xmlns:v="urn:schemas-microsoft-com:vml" Requires="v">
                <p:oleObj spid="_x0000_s2102" name="Visio" r:id="rId4" imgW="6267240" imgH="5715271" progId="Visio.Drawing.15">
                  <p:embed/>
                </p:oleObj>
              </mc:Choice>
              <mc:Fallback>
                <p:oleObj name="Visio" r:id="rId4" imgW="6267240" imgH="5715271" progId="Visio.Drawing.15">
                  <p:embed/>
                  <p:pic>
                    <p:nvPicPr>
                      <p:cNvPr id="0" name=""/>
                      <p:cNvPicPr/>
                      <p:nvPr/>
                    </p:nvPicPr>
                    <p:blipFill>
                      <a:blip r:embed="rId5"/>
                      <a:stretch>
                        <a:fillRect/>
                      </a:stretch>
                    </p:blipFill>
                    <p:spPr>
                      <a:xfrm>
                        <a:off x="2953544"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Elastic Scale architecture</a:t>
            </a:r>
          </a:p>
        </p:txBody>
      </p:sp>
    </p:spTree>
    <p:extLst>
      <p:ext uri="{BB962C8B-B14F-4D97-AF65-F5344CB8AC3E}">
        <p14:creationId xmlns:p14="http://schemas.microsoft.com/office/powerpoint/2010/main" val="194138657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9904952" y="4627850"/>
            <a:ext cx="1870173" cy="1371600"/>
            <a:chOff x="4602527" y="2052785"/>
            <a:chExt cx="2986946" cy="2752430"/>
          </a:xfrm>
        </p:grpSpPr>
        <p:pic>
          <p:nvPicPr>
            <p:cNvPr id="5" name="Picture 4"/>
            <p:cNvPicPr>
              <a:picLocks noChangeAspect="1"/>
            </p:cNvPicPr>
            <p:nvPr/>
          </p:nvPicPr>
          <p:blipFill>
            <a:blip r:embed="rId3"/>
            <a:stretch>
              <a:fillRect/>
            </a:stretch>
          </p:blipFill>
          <p:spPr>
            <a:xfrm>
              <a:off x="4602527" y="2052785"/>
              <a:ext cx="2986946" cy="2752430"/>
            </a:xfrm>
            <a:prstGeom prst="rect">
              <a:avLst/>
            </a:prstGeom>
          </p:spPr>
        </p:pic>
        <p:pic>
          <p:nvPicPr>
            <p:cNvPr id="6" name="Picture 5"/>
            <p:cNvPicPr>
              <a:picLocks noChangeAspect="1"/>
            </p:cNvPicPr>
            <p:nvPr/>
          </p:nvPicPr>
          <p:blipFill>
            <a:blip r:embed="rId4"/>
            <a:stretch>
              <a:fillRect/>
            </a:stretch>
          </p:blipFill>
          <p:spPr>
            <a:xfrm>
              <a:off x="5526374" y="2386318"/>
              <a:ext cx="1139252" cy="1499882"/>
            </a:xfrm>
            <a:prstGeom prst="rect">
              <a:avLst/>
            </a:prstGeom>
          </p:spPr>
        </p:pic>
      </p:grpSp>
      <p:sp>
        <p:nvSpPr>
          <p:cNvPr id="2" name="Title 1"/>
          <p:cNvSpPr>
            <a:spLocks noGrp="1"/>
          </p:cNvSpPr>
          <p:nvPr>
            <p:ph type="ctrTitle"/>
          </p:nvPr>
        </p:nvSpPr>
        <p:spPr/>
        <p:txBody>
          <a:bodyPr/>
          <a:lstStyle/>
          <a:p>
            <a:r>
              <a:rPr lang="en-US" dirty="0"/>
              <a:t>SQL Server VM</a:t>
            </a:r>
          </a:p>
        </p:txBody>
      </p:sp>
    </p:spTree>
    <p:extLst>
      <p:ext uri="{BB962C8B-B14F-4D97-AF65-F5344CB8AC3E}">
        <p14:creationId xmlns:p14="http://schemas.microsoft.com/office/powerpoint/2010/main" val="223390809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Run SQL on VM</a:t>
            </a:r>
          </a:p>
        </p:txBody>
      </p:sp>
      <p:sp>
        <p:nvSpPr>
          <p:cNvPr id="4" name="Content Placeholder 3"/>
          <p:cNvSpPr>
            <a:spLocks noGrp="1"/>
          </p:cNvSpPr>
          <p:nvPr>
            <p:ph sz="quarter" idx="10"/>
          </p:nvPr>
        </p:nvSpPr>
        <p:spPr/>
        <p:txBody>
          <a:bodyPr/>
          <a:lstStyle/>
          <a:p>
            <a:pPr marL="252000">
              <a:spcBef>
                <a:spcPts val="2400"/>
              </a:spcBef>
            </a:pPr>
            <a:r>
              <a:rPr lang="en-US" sz="3600" dirty="0"/>
              <a:t>Run any SQL product on cloud VM </a:t>
            </a:r>
          </a:p>
          <a:p>
            <a:pPr marL="252000">
              <a:spcBef>
                <a:spcPts val="2400"/>
              </a:spcBef>
            </a:pPr>
            <a:r>
              <a:rPr lang="en-US" sz="3600" dirty="0"/>
              <a:t>Support for SQL Server, Oracle, </a:t>
            </a:r>
            <a:r>
              <a:rPr lang="en-US" sz="3600" dirty="0" err="1"/>
              <a:t>MySql</a:t>
            </a:r>
            <a:endParaRPr lang="en-US" sz="3600" dirty="0"/>
          </a:p>
          <a:p>
            <a:pPr marL="252000">
              <a:spcBef>
                <a:spcPts val="2400"/>
              </a:spcBef>
            </a:pPr>
            <a:r>
              <a:rPr lang="en-US" sz="3600" dirty="0"/>
              <a:t>Ready to go VM images available in Gallery</a:t>
            </a:r>
          </a:p>
          <a:p>
            <a:pPr marL="252000">
              <a:spcBef>
                <a:spcPts val="2400"/>
              </a:spcBef>
            </a:pPr>
            <a:r>
              <a:rPr lang="en-US" sz="3600" dirty="0"/>
              <a:t>Persistent storage using attached disk in blob storage</a:t>
            </a:r>
          </a:p>
          <a:p>
            <a:pPr marL="252000">
              <a:spcBef>
                <a:spcPts val="2400"/>
              </a:spcBef>
            </a:pPr>
            <a:r>
              <a:rPr lang="en-US" sz="3600" dirty="0"/>
              <a:t>Has all the benefits and powers of VMs combined with the full features of a SQL Engine</a:t>
            </a:r>
          </a:p>
        </p:txBody>
      </p:sp>
    </p:spTree>
    <p:extLst>
      <p:ext uri="{BB962C8B-B14F-4D97-AF65-F5344CB8AC3E}">
        <p14:creationId xmlns:p14="http://schemas.microsoft.com/office/powerpoint/2010/main" val="63873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lgn="ctr"/>
            <a:r>
              <a:rPr lang="en-US" sz="3200" dirty="0"/>
              <a:t>Why (at least) two offerings of SQL in Azure?</a:t>
            </a:r>
          </a:p>
        </p:txBody>
      </p:sp>
      <p:grpSp>
        <p:nvGrpSpPr>
          <p:cNvPr id="4" name="Group 3"/>
          <p:cNvGrpSpPr/>
          <p:nvPr/>
        </p:nvGrpSpPr>
        <p:grpSpPr>
          <a:xfrm>
            <a:off x="587188" y="1992918"/>
            <a:ext cx="11017624" cy="1043363"/>
            <a:chOff x="636494" y="2907319"/>
            <a:chExt cx="11017624" cy="1043363"/>
          </a:xfrm>
        </p:grpSpPr>
        <p:sp>
          <p:nvSpPr>
            <p:cNvPr id="3" name="TextBox 2"/>
            <p:cNvSpPr txBox="1"/>
            <p:nvPr/>
          </p:nvSpPr>
          <p:spPr>
            <a:xfrm>
              <a:off x="6929717" y="2907319"/>
              <a:ext cx="4724401"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rPr>
                <a:t>SQL Database</a:t>
              </a:r>
            </a:p>
          </p:txBody>
        </p:sp>
        <p:sp>
          <p:nvSpPr>
            <p:cNvPr id="6" name="TextBox 5"/>
            <p:cNvSpPr txBox="1"/>
            <p:nvPr/>
          </p:nvSpPr>
          <p:spPr>
            <a:xfrm>
              <a:off x="636494" y="2907319"/>
              <a:ext cx="4724400"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rPr>
                <a:t>SQL </a:t>
              </a:r>
              <a:r>
                <a:rPr lang="en-US" sz="5400" dirty="0" err="1">
                  <a:gradFill>
                    <a:gsLst>
                      <a:gs pos="2917">
                        <a:schemeClr val="tx1"/>
                      </a:gs>
                      <a:gs pos="30000">
                        <a:schemeClr val="tx1"/>
                      </a:gs>
                    </a:gsLst>
                    <a:lin ang="5400000" scaled="0"/>
                  </a:gradFill>
                </a:rPr>
                <a:t>IaaS</a:t>
              </a:r>
              <a:endParaRPr lang="en-US" sz="54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40076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ormAutofit/>
          </a:bodyPr>
          <a:lstStyle/>
          <a:p>
            <a:pPr marL="72000"/>
            <a:r>
              <a:rPr lang="en-US" dirty="0"/>
              <a:t>SQL Database</a:t>
            </a:r>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When you want reduced overhead and possibly need elastic scale.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does not want to add additional IT resources for support and maintenance.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Avoiding CAPEX and OPEX.</a:t>
            </a:r>
          </a:p>
        </p:txBody>
      </p:sp>
      <p:sp>
        <p:nvSpPr>
          <p:cNvPr id="9" name="Rectangle 8"/>
          <p:cNvSpPr/>
          <p:nvPr/>
        </p:nvSpPr>
        <p:spPr bwMode="auto">
          <a:xfrm>
            <a:off x="6329082" y="1514479"/>
            <a:ext cx="5665694"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Existing applications which requires full box product functionality.</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has ecosystem of IT resources for support and maintenance.</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Removing CAPEX.</a:t>
            </a:r>
          </a:p>
        </p:txBody>
      </p:sp>
      <p:sp>
        <p:nvSpPr>
          <p:cNvPr id="10" name="Title 1"/>
          <p:cNvSpPr txBox="1">
            <a:spLocks/>
          </p:cNvSpPr>
          <p:nvPr/>
        </p:nvSpPr>
        <p:spPr>
          <a:xfrm>
            <a:off x="6096000" y="295279"/>
            <a:ext cx="5723377" cy="923922"/>
          </a:xfrm>
          <a:prstGeom prst="rect">
            <a:avLst/>
          </a:prstGeom>
        </p:spPr>
        <p:txBody>
          <a:bodyP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a:t>SQL </a:t>
            </a:r>
            <a:r>
              <a:rPr lang="en-US" dirty="0" err="1"/>
              <a:t>IaaS</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9400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r>
              <a:rPr lang="en-US" sz="3600" dirty="0"/>
              <a:t>Other features SQL IaaS supports that SQL Database doesn’t (yet)</a:t>
            </a:r>
          </a:p>
        </p:txBody>
      </p:sp>
      <p:sp>
        <p:nvSpPr>
          <p:cNvPr id="3" name="Content Placeholder 2"/>
          <p:cNvSpPr>
            <a:spLocks noGrp="1"/>
          </p:cNvSpPr>
          <p:nvPr>
            <p:ph sz="quarter" idx="10"/>
          </p:nvPr>
        </p:nvSpPr>
        <p:spPr/>
        <p:txBody>
          <a:bodyPr/>
          <a:lstStyle/>
          <a:p>
            <a:pPr marL="252000" defTabSz="914099" fontAlgn="base">
              <a:spcBef>
                <a:spcPct val="0"/>
              </a:spcBef>
              <a:spcAft>
                <a:spcPts val="1800"/>
              </a:spcAft>
            </a:pPr>
            <a:r>
              <a:rPr lang="en-US" sz="3200" dirty="0">
                <a:solidFill>
                  <a:schemeClr val="tx1"/>
                </a:solidFill>
              </a:rPr>
              <a:t>Full SQL Server functionality (e.g. Reporting Services)</a:t>
            </a:r>
          </a:p>
          <a:p>
            <a:pPr marL="252000" defTabSz="914099" fontAlgn="base">
              <a:spcBef>
                <a:spcPct val="0"/>
              </a:spcBef>
              <a:spcAft>
                <a:spcPts val="1800"/>
              </a:spcAft>
            </a:pPr>
            <a:r>
              <a:rPr lang="en-US" sz="3200" dirty="0">
                <a:solidFill>
                  <a:schemeClr val="tx1"/>
                </a:solidFill>
              </a:rPr>
              <a:t>Windows authentication available (requires VM to be joined to on-premises domain)</a:t>
            </a:r>
          </a:p>
          <a:p>
            <a:pPr marL="252000" defTabSz="914099" fontAlgn="base">
              <a:spcBef>
                <a:spcPct val="0"/>
              </a:spcBef>
              <a:spcAft>
                <a:spcPts val="1800"/>
              </a:spcAft>
            </a:pPr>
            <a:r>
              <a:rPr lang="en-US" sz="3200" dirty="0">
                <a:solidFill>
                  <a:schemeClr val="tx1"/>
                </a:solidFill>
              </a:rPr>
              <a:t>Larger database sizes possible (16TB)</a:t>
            </a:r>
          </a:p>
        </p:txBody>
      </p:sp>
    </p:spTree>
    <p:extLst>
      <p:ext uri="{BB962C8B-B14F-4D97-AF65-F5344CB8AC3E}">
        <p14:creationId xmlns:p14="http://schemas.microsoft.com/office/powerpoint/2010/main" val="429238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Standing up a SQL Server in Azure using Marketplace</a:t>
            </a:r>
          </a:p>
        </p:txBody>
      </p:sp>
    </p:spTree>
    <p:extLst>
      <p:ext uri="{BB962C8B-B14F-4D97-AF65-F5344CB8AC3E}">
        <p14:creationId xmlns:p14="http://schemas.microsoft.com/office/powerpoint/2010/main" val="81119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0323445" y="4627850"/>
            <a:ext cx="1033185" cy="1371600"/>
          </a:xfrm>
          <a:prstGeom prst="rect">
            <a:avLst/>
          </a:prstGeom>
        </p:spPr>
      </p:pic>
      <p:sp>
        <p:nvSpPr>
          <p:cNvPr id="2" name="Title 1"/>
          <p:cNvSpPr>
            <a:spLocks noGrp="1"/>
          </p:cNvSpPr>
          <p:nvPr>
            <p:ph type="ctrTitle"/>
          </p:nvPr>
        </p:nvSpPr>
        <p:spPr/>
        <p:txBody>
          <a:bodyPr/>
          <a:lstStyle/>
          <a:p>
            <a:r>
              <a:rPr lang="en-US" dirty="0" err="1"/>
              <a:t>DocumentDB</a:t>
            </a:r>
            <a:endParaRPr lang="en-US" dirty="0"/>
          </a:p>
        </p:txBody>
      </p:sp>
    </p:spTree>
    <p:extLst>
      <p:ext uri="{BB962C8B-B14F-4D97-AF65-F5344CB8AC3E}">
        <p14:creationId xmlns:p14="http://schemas.microsoft.com/office/powerpoint/2010/main" val="406471891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Autofit/>
          </a:bodyPr>
          <a:lstStyle/>
          <a:p>
            <a:pPr marL="0" algn="ctr"/>
            <a:r>
              <a:rPr lang="en-US" sz="6000" dirty="0"/>
              <a:t>Fully managed, scalable JSON document database service</a:t>
            </a:r>
          </a:p>
        </p:txBody>
      </p:sp>
    </p:spTree>
    <p:extLst>
      <p:ext uri="{BB962C8B-B14F-4D97-AF65-F5344CB8AC3E}">
        <p14:creationId xmlns:p14="http://schemas.microsoft.com/office/powerpoint/2010/main" val="71103236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r>
              <a:rPr lang="en-US" dirty="0"/>
              <a:t>A Server is not a machine</a:t>
            </a:r>
          </a:p>
        </p:txBody>
      </p:sp>
      <p:grpSp>
        <p:nvGrpSpPr>
          <p:cNvPr id="24" name="Group 23"/>
          <p:cNvGrpSpPr/>
          <p:nvPr/>
        </p:nvGrpSpPr>
        <p:grpSpPr>
          <a:xfrm>
            <a:off x="3083808" y="1866787"/>
            <a:ext cx="6024385" cy="4321888"/>
            <a:chOff x="2617694" y="1866787"/>
            <a:chExt cx="6024385" cy="4321888"/>
          </a:xfrm>
        </p:grpSpPr>
        <p:grpSp>
          <p:nvGrpSpPr>
            <p:cNvPr id="15" name="Group 14"/>
            <p:cNvGrpSpPr/>
            <p:nvPr/>
          </p:nvGrpSpPr>
          <p:grpSpPr>
            <a:xfrm>
              <a:off x="2617694" y="1866787"/>
              <a:ext cx="5749661" cy="4321888"/>
              <a:chOff x="2413000" y="1055545"/>
              <a:chExt cx="7352849" cy="5526968"/>
            </a:xfrm>
          </p:grpSpPr>
          <p:grpSp>
            <p:nvGrpSpPr>
              <p:cNvPr id="16" name="Group 15"/>
              <p:cNvGrpSpPr/>
              <p:nvPr/>
            </p:nvGrpSpPr>
            <p:grpSpPr>
              <a:xfrm>
                <a:off x="2413000" y="1055545"/>
                <a:ext cx="7352849" cy="2520000"/>
                <a:chOff x="2413000" y="1055545"/>
                <a:chExt cx="7352849" cy="2520000"/>
              </a:xfrm>
            </p:grpSpPr>
            <p:sp>
              <p:nvSpPr>
                <p:cNvPr id="21" name="Chevron 20"/>
                <p:cNvSpPr/>
                <p:nvPr/>
              </p:nvSpPr>
              <p:spPr bwMode="auto">
                <a:xfrm>
                  <a:off x="5375039" y="1594584"/>
                  <a:ext cx="1441922" cy="1441922"/>
                </a:xfrm>
                <a:prstGeom prst="chevron">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22" name="Rectangle 21"/>
                <p:cNvSpPr/>
                <p:nvPr/>
              </p:nvSpPr>
              <p:spPr bwMode="auto">
                <a:xfrm>
                  <a:off x="2413000"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SQL</a:t>
                  </a:r>
                  <a:r>
                    <a:rPr lang="en-US" sz="3600" b="1" dirty="0">
                      <a:gradFill>
                        <a:gsLst>
                          <a:gs pos="0">
                            <a:srgbClr val="FFFFFF"/>
                          </a:gs>
                          <a:gs pos="100000">
                            <a:srgbClr val="FFFFFF"/>
                          </a:gs>
                        </a:gsLst>
                        <a:lin ang="5400000" scaled="0"/>
                      </a:gradFill>
                      <a:latin typeface="+mj-lt"/>
                    </a:rPr>
                    <a:t> Server</a:t>
                  </a:r>
                </a:p>
              </p:txBody>
            </p:sp>
            <p:sp>
              <p:nvSpPr>
                <p:cNvPr id="23" name="Rectangle 22"/>
                <p:cNvSpPr/>
                <p:nvPr/>
              </p:nvSpPr>
              <p:spPr bwMode="auto">
                <a:xfrm>
                  <a:off x="7245849"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Machine</a:t>
                  </a:r>
                </a:p>
              </p:txBody>
            </p:sp>
          </p:grpSp>
          <p:grpSp>
            <p:nvGrpSpPr>
              <p:cNvPr id="17" name="Group 16"/>
              <p:cNvGrpSpPr/>
              <p:nvPr/>
            </p:nvGrpSpPr>
            <p:grpSpPr>
              <a:xfrm>
                <a:off x="2415552" y="4062513"/>
                <a:ext cx="7350295" cy="2520000"/>
                <a:chOff x="2415552" y="3539999"/>
                <a:chExt cx="7350295" cy="2520000"/>
              </a:xfrm>
            </p:grpSpPr>
            <p:sp>
              <p:nvSpPr>
                <p:cNvPr id="18" name="Chevron 17"/>
                <p:cNvSpPr/>
                <p:nvPr/>
              </p:nvSpPr>
              <p:spPr bwMode="auto">
                <a:xfrm>
                  <a:off x="5375039" y="4079038"/>
                  <a:ext cx="1441922" cy="1441922"/>
                </a:xfrm>
                <a:prstGeom prst="chevron">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19" name="Rectangle 18"/>
                <p:cNvSpPr/>
                <p:nvPr/>
              </p:nvSpPr>
              <p:spPr bwMode="auto">
                <a:xfrm>
                  <a:off x="2415552"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Azure</a:t>
                  </a:r>
                </a:p>
                <a:p>
                  <a:pPr algn="ctr" defTabSz="914099"/>
                  <a:r>
                    <a:rPr lang="en-US" sz="3200" b="1" dirty="0">
                      <a:gradFill>
                        <a:gsLst>
                          <a:gs pos="0">
                            <a:srgbClr val="FFFFFF"/>
                          </a:gs>
                          <a:gs pos="100000">
                            <a:srgbClr val="FFFFFF"/>
                          </a:gs>
                        </a:gsLst>
                        <a:lin ang="5400000" scaled="0"/>
                      </a:gradFill>
                      <a:latin typeface="+mj-lt"/>
                    </a:rPr>
                    <a:t>SQL Database Server</a:t>
                  </a:r>
                </a:p>
              </p:txBody>
            </p:sp>
            <p:sp>
              <p:nvSpPr>
                <p:cNvPr id="20" name="Rectangle 19"/>
                <p:cNvSpPr/>
                <p:nvPr/>
              </p:nvSpPr>
              <p:spPr bwMode="auto">
                <a:xfrm>
                  <a:off x="7245847"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TDS Endpoint</a:t>
                  </a:r>
                </a:p>
              </p:txBody>
            </p:sp>
          </p:grpSp>
        </p:grpSp>
        <p:sp>
          <p:nvSpPr>
            <p:cNvPr id="3" name="Rectangle 2"/>
            <p:cNvSpPr/>
            <p:nvPr/>
          </p:nvSpPr>
          <p:spPr>
            <a:xfrm>
              <a:off x="6122079" y="3407134"/>
              <a:ext cx="2520000" cy="369332"/>
            </a:xfrm>
            <a:prstGeom prst="rect">
              <a:avLst/>
            </a:prstGeom>
          </p:spPr>
          <p:txBody>
            <a:bodyPr wrap="square">
              <a:spAutoFit/>
            </a:bodyPr>
            <a:lstStyle/>
            <a:p>
              <a:pPr algn="ctr"/>
              <a:r>
                <a:rPr lang="en-US" b="1" dirty="0">
                  <a:gradFill>
                    <a:gsLst>
                      <a:gs pos="0">
                        <a:srgbClr val="FFFFFF"/>
                      </a:gs>
                      <a:gs pos="100000">
                        <a:srgbClr val="FFFFFF"/>
                      </a:gs>
                    </a:gsLst>
                    <a:lin ang="5400000" scaled="0"/>
                  </a:gradFill>
                  <a:latin typeface="+mj-lt"/>
                </a:rPr>
                <a:t>(Physical/VM)</a:t>
              </a:r>
            </a:p>
          </p:txBody>
        </p:sp>
      </p:grpSp>
    </p:spTree>
    <p:extLst>
      <p:ext uri="{BB962C8B-B14F-4D97-AF65-F5344CB8AC3E}">
        <p14:creationId xmlns:p14="http://schemas.microsoft.com/office/powerpoint/2010/main" val="29019184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94212" y="339711"/>
            <a:ext cx="12201525" cy="812800"/>
          </a:xfrm>
          <a:prstGeom prst="rect">
            <a:avLst/>
          </a:prstGeom>
        </p:spPr>
        <p:txBody>
          <a:bodyPr/>
          <a:lstStyle/>
          <a:p>
            <a:r>
              <a:rPr lang="en-US" sz="3200" spc="-75" dirty="0">
                <a:solidFill>
                  <a:srgbClr val="505050"/>
                </a:solidFill>
                <a:latin typeface="Segoe UI Light"/>
                <a:cs typeface="Segoe UI Light"/>
              </a:rPr>
              <a:t>Microsoft Azure Data Services</a:t>
            </a:r>
          </a:p>
        </p:txBody>
      </p:sp>
      <p:sp>
        <p:nvSpPr>
          <p:cNvPr id="52" name="Rectangle 51"/>
          <p:cNvSpPr/>
          <p:nvPr/>
        </p:nvSpPr>
        <p:spPr bwMode="auto">
          <a:xfrm>
            <a:off x="39421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3" name="Rectangle 52"/>
          <p:cNvSpPr/>
          <p:nvPr/>
        </p:nvSpPr>
        <p:spPr bwMode="auto">
          <a:xfrm>
            <a:off x="270468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4" name="Rectangle 53"/>
          <p:cNvSpPr/>
          <p:nvPr/>
        </p:nvSpPr>
        <p:spPr bwMode="auto">
          <a:xfrm>
            <a:off x="501515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5" name="Rectangle 54"/>
          <p:cNvSpPr/>
          <p:nvPr/>
        </p:nvSpPr>
        <p:spPr bwMode="auto">
          <a:xfrm>
            <a:off x="731889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6" name="Rectangle 55"/>
          <p:cNvSpPr/>
          <p:nvPr/>
        </p:nvSpPr>
        <p:spPr bwMode="auto">
          <a:xfrm>
            <a:off x="9622634"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Rectangle 56"/>
          <p:cNvSpPr/>
          <p:nvPr/>
        </p:nvSpPr>
        <p:spPr bwMode="auto">
          <a:xfrm>
            <a:off x="2705367"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Database</a:t>
            </a:r>
          </a:p>
        </p:txBody>
      </p:sp>
      <p:sp>
        <p:nvSpPr>
          <p:cNvPr id="58" name="Rectangle 57"/>
          <p:cNvSpPr/>
          <p:nvPr/>
        </p:nvSpPr>
        <p:spPr bwMode="auto">
          <a:xfrm>
            <a:off x="7312848" y="1173801"/>
            <a:ext cx="2229472"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Tables</a:t>
            </a:r>
          </a:p>
        </p:txBody>
      </p:sp>
      <p:sp>
        <p:nvSpPr>
          <p:cNvPr id="59" name="Rectangle 58"/>
          <p:cNvSpPr/>
          <p:nvPr/>
        </p:nvSpPr>
        <p:spPr bwMode="auto">
          <a:xfrm>
            <a:off x="9623320"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Blobs</a:t>
            </a:r>
          </a:p>
        </p:txBody>
      </p:sp>
      <p:sp>
        <p:nvSpPr>
          <p:cNvPr id="60" name="Rectangle 59"/>
          <p:cNvSpPr/>
          <p:nvPr/>
        </p:nvSpPr>
        <p:spPr bwMode="auto">
          <a:xfrm>
            <a:off x="394213" y="1175222"/>
            <a:ext cx="2223430"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Server </a:t>
            </a:r>
            <a:br>
              <a:rPr lang="en-US" sz="2000" kern="0" dirty="0">
                <a:ln>
                  <a:solidFill>
                    <a:srgbClr val="FFFFFF">
                      <a:alpha val="0"/>
                    </a:srgbClr>
                  </a:solidFill>
                </a:ln>
                <a:solidFill>
                  <a:srgbClr val="FFFFFF"/>
                </a:solidFill>
                <a:latin typeface="Segoe UI Light"/>
              </a:rPr>
            </a:br>
            <a:r>
              <a:rPr lang="en-US" sz="2000" kern="0" dirty="0">
                <a:ln>
                  <a:solidFill>
                    <a:srgbClr val="FFFFFF">
                      <a:alpha val="0"/>
                    </a:srgbClr>
                  </a:solidFill>
                </a:ln>
                <a:solidFill>
                  <a:srgbClr val="FFFFFF"/>
                </a:solidFill>
                <a:latin typeface="Segoe UI Light"/>
              </a:rPr>
              <a:t>in a VM</a:t>
            </a:r>
          </a:p>
        </p:txBody>
      </p:sp>
      <p:sp>
        <p:nvSpPr>
          <p:cNvPr id="61" name="Rectangle 60"/>
          <p:cNvSpPr/>
          <p:nvPr/>
        </p:nvSpPr>
        <p:spPr bwMode="auto">
          <a:xfrm>
            <a:off x="5015838" y="1174528"/>
            <a:ext cx="2222743" cy="1074899"/>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r>
              <a:rPr lang="en-US" sz="1961" kern="0" dirty="0">
                <a:ln>
                  <a:solidFill>
                    <a:srgbClr val="FFFFFF">
                      <a:alpha val="0"/>
                    </a:srgbClr>
                  </a:solidFill>
                </a:ln>
                <a:solidFill>
                  <a:srgbClr val="FFFFFF"/>
                </a:solidFill>
                <a:latin typeface="Segoe UI Light"/>
              </a:rPr>
              <a:t>DocumentDB</a:t>
            </a:r>
          </a:p>
        </p:txBody>
      </p:sp>
      <p:graphicFrame>
        <p:nvGraphicFramePr>
          <p:cNvPr id="62" name="Table 61"/>
          <p:cNvGraphicFramePr>
            <a:graphicFrameLocks noGrp="1"/>
          </p:cNvGraphicFramePr>
          <p:nvPr>
            <p:extLst/>
          </p:nvPr>
        </p:nvGraphicFramePr>
        <p:xfrm>
          <a:off x="9025761" y="1785169"/>
          <a:ext cx="354880" cy="306190"/>
        </p:xfrm>
        <a:graphic>
          <a:graphicData uri="http://schemas.openxmlformats.org/drawingml/2006/table">
            <a:tbl>
              <a:tblPr firstRow="1" bandRow="1"/>
              <a:tblGrid>
                <a:gridCol w="70976">
                  <a:extLst>
                    <a:ext uri="{9D8B030D-6E8A-4147-A177-3AD203B41FA5}">
                      <a16:colId xmlns:a16="http://schemas.microsoft.com/office/drawing/2014/main" val="20000"/>
                    </a:ext>
                  </a:extLst>
                </a:gridCol>
                <a:gridCol w="70976">
                  <a:extLst>
                    <a:ext uri="{9D8B030D-6E8A-4147-A177-3AD203B41FA5}">
                      <a16:colId xmlns:a16="http://schemas.microsoft.com/office/drawing/2014/main" val="20001"/>
                    </a:ext>
                  </a:extLst>
                </a:gridCol>
                <a:gridCol w="70976">
                  <a:extLst>
                    <a:ext uri="{9D8B030D-6E8A-4147-A177-3AD203B41FA5}">
                      <a16:colId xmlns:a16="http://schemas.microsoft.com/office/drawing/2014/main" val="20002"/>
                    </a:ext>
                  </a:extLst>
                </a:gridCol>
                <a:gridCol w="70976">
                  <a:extLst>
                    <a:ext uri="{9D8B030D-6E8A-4147-A177-3AD203B41FA5}">
                      <a16:colId xmlns:a16="http://schemas.microsoft.com/office/drawing/2014/main" val="20003"/>
                    </a:ext>
                  </a:extLst>
                </a:gridCol>
                <a:gridCol w="70976">
                  <a:extLst>
                    <a:ext uri="{9D8B030D-6E8A-4147-A177-3AD203B41FA5}">
                      <a16:colId xmlns:a16="http://schemas.microsoft.com/office/drawing/2014/main" val="20004"/>
                    </a:ext>
                  </a:extLst>
                </a:gridCol>
              </a:tblGrid>
              <a:tr h="0">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63" name="Picture 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8875" t="13653" r="7587" b="13715"/>
          <a:stretch/>
        </p:blipFill>
        <p:spPr bwMode="auto">
          <a:xfrm>
            <a:off x="11282893" y="1762004"/>
            <a:ext cx="497778" cy="35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6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902447" y="1775944"/>
            <a:ext cx="592739" cy="351740"/>
          </a:xfrm>
          <a:prstGeom prst="rect">
            <a:avLst/>
          </a:prstGeom>
        </p:spPr>
      </p:pic>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246658" y="1780482"/>
            <a:ext cx="569341" cy="342664"/>
          </a:xfrm>
          <a:prstGeom prst="rect">
            <a:avLst/>
          </a:prstGeom>
        </p:spPr>
      </p:pic>
      <p:grpSp>
        <p:nvGrpSpPr>
          <p:cNvPr id="66" name="Group 43"/>
          <p:cNvGrpSpPr/>
          <p:nvPr/>
        </p:nvGrpSpPr>
        <p:grpSpPr>
          <a:xfrm>
            <a:off x="6602551" y="1790675"/>
            <a:ext cx="445817" cy="299033"/>
            <a:chOff x="4374833" y="1810640"/>
            <a:chExt cx="1828800" cy="1426464"/>
          </a:xfrm>
        </p:grpSpPr>
        <p:sp>
          <p:nvSpPr>
            <p:cNvPr id="67" name="Rectangle 66"/>
            <p:cNvSpPr/>
            <p:nvPr/>
          </p:nvSpPr>
          <p:spPr bwMode="auto">
            <a:xfrm>
              <a:off x="5021379" y="1810640"/>
              <a:ext cx="535709" cy="365823"/>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8" name="Rectangle 67"/>
            <p:cNvSpPr/>
            <p:nvPr/>
          </p:nvSpPr>
          <p:spPr bwMode="auto">
            <a:xfrm>
              <a:off x="4374833"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9" name="Rectangle 68"/>
            <p:cNvSpPr/>
            <p:nvPr/>
          </p:nvSpPr>
          <p:spPr bwMode="auto">
            <a:xfrm>
              <a:off x="5764721"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0" name="Rectangle 69"/>
            <p:cNvSpPr/>
            <p:nvPr/>
          </p:nvSpPr>
          <p:spPr bwMode="auto">
            <a:xfrm>
              <a:off x="5301425"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1" name="Rectangle 70"/>
            <p:cNvSpPr/>
            <p:nvPr/>
          </p:nvSpPr>
          <p:spPr bwMode="auto">
            <a:xfrm>
              <a:off x="4838129"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2" name="Rectangle 71"/>
            <p:cNvSpPr/>
            <p:nvPr/>
          </p:nvSpPr>
          <p:spPr bwMode="auto">
            <a:xfrm>
              <a:off x="4594289"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3" name="Rectangle 72"/>
            <p:cNvSpPr/>
            <p:nvPr/>
          </p:nvSpPr>
          <p:spPr bwMode="auto">
            <a:xfrm>
              <a:off x="5520881"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74" name="Elbow Connector 73"/>
            <p:cNvCxnSpPr>
              <a:stCxn id="67" idx="2"/>
              <a:endCxn id="73" idx="0"/>
            </p:cNvCxnSpPr>
            <p:nvPr/>
          </p:nvCxnSpPr>
          <p:spPr>
            <a:xfrm rot="16200000" flipH="1">
              <a:off x="5403218" y="2062478"/>
              <a:ext cx="235326" cy="463295"/>
            </a:xfrm>
            <a:prstGeom prst="bentConnector3">
              <a:avLst/>
            </a:prstGeom>
            <a:noFill/>
            <a:ln w="9525" cap="flat" cmpd="sng" algn="ctr">
              <a:solidFill>
                <a:sysClr val="window" lastClr="FFFFFF"/>
              </a:solidFill>
              <a:prstDash val="solid"/>
              <a:miter lim="800000"/>
              <a:headEnd type="none"/>
              <a:tailEnd type="none"/>
            </a:ln>
            <a:effectLst/>
          </p:spPr>
        </p:cxnSp>
        <p:cxnSp>
          <p:nvCxnSpPr>
            <p:cNvPr id="75" name="Straight Connector 31"/>
            <p:cNvCxnSpPr>
              <a:stCxn id="67" idx="2"/>
              <a:endCxn id="72" idx="0"/>
            </p:cNvCxnSpPr>
            <p:nvPr/>
          </p:nvCxnSpPr>
          <p:spPr>
            <a:xfrm rot="5400000">
              <a:off x="4939923" y="2062478"/>
              <a:ext cx="235326" cy="463297"/>
            </a:xfrm>
            <a:prstGeom prst="bentConnector3">
              <a:avLst>
                <a:gd name="adj1" fmla="val 50000"/>
              </a:avLst>
            </a:prstGeom>
            <a:noFill/>
            <a:ln w="9525" cap="flat" cmpd="sng" algn="ctr">
              <a:solidFill>
                <a:sysClr val="window" lastClr="FFFFFF"/>
              </a:solidFill>
              <a:prstDash val="solid"/>
              <a:miter lim="800000"/>
              <a:headEnd type="none"/>
              <a:tailEnd type="none"/>
            </a:ln>
            <a:effectLst/>
          </p:spPr>
        </p:cxnSp>
        <p:cxnSp>
          <p:nvCxnSpPr>
            <p:cNvPr id="76" name="Elbow Connector 75"/>
            <p:cNvCxnSpPr>
              <a:stCxn id="73" idx="2"/>
              <a:endCxn id="69" idx="0"/>
            </p:cNvCxnSpPr>
            <p:nvPr/>
          </p:nvCxnSpPr>
          <p:spPr>
            <a:xfrm rot="16200000" flipH="1">
              <a:off x="575069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7" name="Elbow Connector 76"/>
            <p:cNvCxnSpPr>
              <a:stCxn id="73" idx="2"/>
              <a:endCxn id="70" idx="0"/>
            </p:cNvCxnSpPr>
            <p:nvPr/>
          </p:nvCxnSpPr>
          <p:spPr>
            <a:xfrm rot="5400000">
              <a:off x="5519042"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8" name="Elbow Connector 77"/>
            <p:cNvCxnSpPr>
              <a:stCxn id="72" idx="2"/>
              <a:endCxn id="71" idx="0"/>
            </p:cNvCxnSpPr>
            <p:nvPr/>
          </p:nvCxnSpPr>
          <p:spPr>
            <a:xfrm rot="16200000" flipH="1">
              <a:off x="4824098"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9" name="Elbow Connector 78"/>
            <p:cNvCxnSpPr>
              <a:stCxn id="72" idx="2"/>
              <a:endCxn id="68" idx="0"/>
            </p:cNvCxnSpPr>
            <p:nvPr/>
          </p:nvCxnSpPr>
          <p:spPr>
            <a:xfrm rot="5400000">
              <a:off x="459245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grpSp>
      <p:sp>
        <p:nvSpPr>
          <p:cNvPr id="80" name="Rectangle 79"/>
          <p:cNvSpPr/>
          <p:nvPr/>
        </p:nvSpPr>
        <p:spPr>
          <a:xfrm>
            <a:off x="5066310" y="2416978"/>
            <a:ext cx="6162344" cy="798567"/>
          </a:xfrm>
          <a:prstGeom prst="rect">
            <a:avLst/>
          </a:prstGeom>
        </p:spPr>
        <p:txBody>
          <a:bodyPr wrap="square">
            <a:spAutoFit/>
          </a:bodyPr>
          <a:lstStyle/>
          <a:p>
            <a:pPr defTabSz="913600" fontAlgn="base">
              <a:lnSpc>
                <a:spcPct val="125000"/>
              </a:lnSpc>
              <a:spcBef>
                <a:spcPct val="0"/>
              </a:spcBef>
              <a:spcAft>
                <a:spcPct val="0"/>
              </a:spcAft>
            </a:pPr>
            <a:r>
              <a:rPr lang="en-US" dirty="0">
                <a:solidFill>
                  <a:srgbClr val="5B9BD5"/>
                </a:solidFill>
                <a:latin typeface="Segoe UI Light"/>
              </a:rPr>
              <a:t>fully managed, scalable, queryable, schemafree JSON document database service for modern applications</a:t>
            </a:r>
          </a:p>
        </p:txBody>
      </p:sp>
      <p:sp>
        <p:nvSpPr>
          <p:cNvPr id="81" name="Isosceles Triangle 80"/>
          <p:cNvSpPr/>
          <p:nvPr/>
        </p:nvSpPr>
        <p:spPr bwMode="auto">
          <a:xfrm>
            <a:off x="5144810" y="2311265"/>
            <a:ext cx="238952" cy="114341"/>
          </a:xfrm>
          <a:prstGeom prs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2" name="Rectangle 81"/>
          <p:cNvSpPr/>
          <p:nvPr/>
        </p:nvSpPr>
        <p:spPr bwMode="auto">
          <a:xfrm>
            <a:off x="394841" y="3683826"/>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3" name="Rectangle 82"/>
          <p:cNvSpPr/>
          <p:nvPr/>
        </p:nvSpPr>
        <p:spPr bwMode="auto">
          <a:xfrm>
            <a:off x="394841" y="3217091"/>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4" name="Rectangle 83"/>
          <p:cNvSpPr/>
          <p:nvPr/>
        </p:nvSpPr>
        <p:spPr bwMode="auto">
          <a:xfrm>
            <a:off x="394839" y="2750355"/>
            <a:ext cx="4560803"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5" name="TextBox 84"/>
          <p:cNvSpPr txBox="1"/>
          <p:nvPr/>
        </p:nvSpPr>
        <p:spPr>
          <a:xfrm>
            <a:off x="288283" y="2637637"/>
            <a:ext cx="2437584" cy="543742"/>
          </a:xfrm>
          <a:prstGeom prst="rect">
            <a:avLst/>
          </a:prstGeom>
          <a:noFill/>
        </p:spPr>
        <p:txBody>
          <a:bodyPr wrap="none" lIns="179212" tIns="143371" rIns="179212" bIns="143371" rtlCol="0">
            <a:spAutoFit/>
          </a:bodyPr>
          <a:lstStyle/>
          <a:p>
            <a:pPr defTabSz="913917">
              <a:lnSpc>
                <a:spcPct val="90000"/>
              </a:lnSpc>
            </a:pPr>
            <a:r>
              <a:rPr lang="en-US" dirty="0">
                <a:gradFill>
                  <a:gsLst>
                    <a:gs pos="0">
                      <a:prstClr val="white"/>
                    </a:gs>
                    <a:gs pos="100000">
                      <a:prstClr val="white"/>
                    </a:gs>
                  </a:gsLst>
                  <a:lin ang="5400000" scaled="1"/>
                </a:gradFill>
                <a:latin typeface="Segoe UI Light"/>
              </a:rPr>
              <a:t>fully featured RDBMS</a:t>
            </a:r>
          </a:p>
        </p:txBody>
      </p:sp>
      <p:sp>
        <p:nvSpPr>
          <p:cNvPr id="86" name="TextBox 85"/>
          <p:cNvSpPr txBox="1"/>
          <p:nvPr/>
        </p:nvSpPr>
        <p:spPr>
          <a:xfrm>
            <a:off x="288281" y="3111801"/>
            <a:ext cx="2718070" cy="543742"/>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transactional processing</a:t>
            </a:r>
          </a:p>
        </p:txBody>
      </p:sp>
      <p:sp>
        <p:nvSpPr>
          <p:cNvPr id="87" name="TextBox 86"/>
          <p:cNvSpPr txBox="1"/>
          <p:nvPr/>
        </p:nvSpPr>
        <p:spPr>
          <a:xfrm>
            <a:off x="288281" y="3599292"/>
            <a:ext cx="1403556" cy="538841"/>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rich query </a:t>
            </a:r>
          </a:p>
        </p:txBody>
      </p:sp>
      <p:sp>
        <p:nvSpPr>
          <p:cNvPr id="88" name="Rectangle 87"/>
          <p:cNvSpPr/>
          <p:nvPr/>
        </p:nvSpPr>
        <p:spPr bwMode="auto">
          <a:xfrm>
            <a:off x="2705367" y="4617298"/>
            <a:ext cx="9140694"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9" name="Rectangle 88"/>
          <p:cNvSpPr/>
          <p:nvPr/>
        </p:nvSpPr>
        <p:spPr bwMode="auto">
          <a:xfrm>
            <a:off x="2705368" y="4150562"/>
            <a:ext cx="9140693"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0" name="TextBox 89"/>
          <p:cNvSpPr txBox="1"/>
          <p:nvPr/>
        </p:nvSpPr>
        <p:spPr>
          <a:xfrm>
            <a:off x="6560347" y="4063038"/>
            <a:ext cx="5285713"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managed as a service</a:t>
            </a:r>
          </a:p>
        </p:txBody>
      </p:sp>
      <p:sp>
        <p:nvSpPr>
          <p:cNvPr id="91" name="TextBox 90"/>
          <p:cNvSpPr txBox="1"/>
          <p:nvPr/>
        </p:nvSpPr>
        <p:spPr>
          <a:xfrm>
            <a:off x="8532826" y="4503648"/>
            <a:ext cx="331323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elastic scale</a:t>
            </a:r>
          </a:p>
        </p:txBody>
      </p:sp>
      <p:sp>
        <p:nvSpPr>
          <p:cNvPr id="92" name="Rectangle 91"/>
          <p:cNvSpPr/>
          <p:nvPr/>
        </p:nvSpPr>
        <p:spPr bwMode="auto">
          <a:xfrm>
            <a:off x="5015152" y="5550770"/>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3" name="Rectangle 92"/>
          <p:cNvSpPr/>
          <p:nvPr/>
        </p:nvSpPr>
        <p:spPr bwMode="auto">
          <a:xfrm>
            <a:off x="5015152" y="5084374"/>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4" name="TextBox 93"/>
          <p:cNvSpPr txBox="1"/>
          <p:nvPr/>
        </p:nvSpPr>
        <p:spPr>
          <a:xfrm>
            <a:off x="7094507" y="5467811"/>
            <a:ext cx="475155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internet accessible http/rest</a:t>
            </a:r>
          </a:p>
        </p:txBody>
      </p:sp>
      <p:sp>
        <p:nvSpPr>
          <p:cNvPr id="95" name="TextBox 94"/>
          <p:cNvSpPr txBox="1"/>
          <p:nvPr/>
        </p:nvSpPr>
        <p:spPr>
          <a:xfrm>
            <a:off x="7734489" y="4980801"/>
            <a:ext cx="4111565"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schema-free data model</a:t>
            </a:r>
          </a:p>
        </p:txBody>
      </p:sp>
      <p:sp>
        <p:nvSpPr>
          <p:cNvPr id="96" name="Rectangle 95"/>
          <p:cNvSpPr/>
          <p:nvPr/>
        </p:nvSpPr>
        <p:spPr bwMode="auto">
          <a:xfrm>
            <a:off x="7408044" y="6017507"/>
            <a:ext cx="4438019"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7" name="TextBox 96"/>
          <p:cNvSpPr txBox="1"/>
          <p:nvPr/>
        </p:nvSpPr>
        <p:spPr>
          <a:xfrm>
            <a:off x="8492252" y="5913932"/>
            <a:ext cx="3353802" cy="543742"/>
          </a:xfrm>
          <a:prstGeom prst="rect">
            <a:avLst/>
          </a:prstGeom>
          <a:noFill/>
        </p:spPr>
        <p:txBody>
          <a:bodyPr wrap="square" lIns="179212" tIns="143371" rIns="179212" bIns="143371" rtlCol="0">
            <a:spAutoFit/>
          </a:bodyPr>
          <a:lstStyle>
            <a:defPPr>
              <a:defRPr lang="en-US"/>
            </a:defPPr>
            <a:lvl1pPr>
              <a:lnSpc>
                <a:spcPct val="90000"/>
              </a:lnSpc>
              <a:defRPr>
                <a:solidFill>
                  <a:schemeClr val="bg2">
                    <a:lumMod val="75000"/>
                  </a:schemeClr>
                </a:solidFill>
              </a:defRPr>
            </a:lvl1pPr>
          </a:lstStyle>
          <a:p>
            <a:pPr algn="r" defTabSz="913917"/>
            <a:r>
              <a:rPr lang="en-US" dirty="0">
                <a:solidFill>
                  <a:prstClr val="white"/>
                </a:solidFill>
                <a:latin typeface="Segoe UI Light"/>
              </a:rPr>
              <a:t>arbitrary data formats</a:t>
            </a:r>
          </a:p>
        </p:txBody>
      </p:sp>
    </p:spTree>
    <p:extLst>
      <p:ext uri="{BB962C8B-B14F-4D97-AF65-F5344CB8AC3E}">
        <p14:creationId xmlns:p14="http://schemas.microsoft.com/office/powerpoint/2010/main" val="199536177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chor="ctr">
            <a:normAutofit/>
          </a:bodyPr>
          <a:lstStyle/>
          <a:p>
            <a:pPr marL="72000"/>
            <a:r>
              <a:rPr lang="en-US" dirty="0" err="1"/>
              <a:t>MongoDB</a:t>
            </a:r>
            <a:endParaRPr lang="en-US" dirty="0"/>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Existing applications which require extra capacity for scale out and can not be migrated</a:t>
            </a: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Customer has ecosystem of IT resources for support and maintenance</a:t>
            </a: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Removing CAPEX</a:t>
            </a: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Mongo MMS compatibility</a:t>
            </a:r>
          </a:p>
        </p:txBody>
      </p:sp>
      <p:sp>
        <p:nvSpPr>
          <p:cNvPr id="9" name="Rectangle 8"/>
          <p:cNvSpPr/>
          <p:nvPr/>
        </p:nvSpPr>
        <p:spPr bwMode="auto">
          <a:xfrm>
            <a:off x="6347012" y="1514479"/>
            <a:ext cx="5629835"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Applications that need managed elastic scale, query over schema free data, native JSON/JavaScript support</a:t>
            </a: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Customer does not want to add additional IT resources for support and maintenance</a:t>
            </a: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Avoiding CAPEX and OPEX</a:t>
            </a: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Built-for-the-cloud database technology</a:t>
            </a:r>
          </a:p>
        </p:txBody>
      </p:sp>
      <p:sp>
        <p:nvSpPr>
          <p:cNvPr id="10" name="Title 1"/>
          <p:cNvSpPr txBox="1">
            <a:spLocks/>
          </p:cNvSpPr>
          <p:nvPr/>
        </p:nvSpPr>
        <p:spPr>
          <a:xfrm>
            <a:off x="6096000" y="295279"/>
            <a:ext cx="5723377" cy="923922"/>
          </a:xfrm>
          <a:prstGeom prst="rect">
            <a:avLst/>
          </a:prstGeom>
        </p:spPr>
        <p:txBody>
          <a:bodyPr anchor="ct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err="1"/>
              <a:t>DocumentDB</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3328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marL="0" indent="0">
              <a:buNone/>
            </a:pPr>
            <a:r>
              <a:rPr lang="en-US" sz="6600" dirty="0"/>
              <a:t>Strong</a:t>
            </a:r>
            <a:br>
              <a:rPr lang="en-US" sz="6600" dirty="0"/>
            </a:br>
            <a:r>
              <a:rPr lang="en-US" sz="6600" dirty="0"/>
              <a:t>Bounded Stateless</a:t>
            </a:r>
            <a:br>
              <a:rPr lang="en-US" sz="6600" dirty="0"/>
            </a:br>
            <a:r>
              <a:rPr lang="en-US" sz="6600" dirty="0"/>
              <a:t>Session</a:t>
            </a:r>
            <a:br>
              <a:rPr lang="en-US" sz="6600" dirty="0"/>
            </a:br>
            <a:r>
              <a:rPr lang="en-US" sz="6600" dirty="0"/>
              <a:t>Eventual</a:t>
            </a:r>
          </a:p>
        </p:txBody>
      </p:sp>
      <p:sp>
        <p:nvSpPr>
          <p:cNvPr id="6" name="Title 5"/>
          <p:cNvSpPr>
            <a:spLocks noGrp="1"/>
          </p:cNvSpPr>
          <p:nvPr>
            <p:ph type="title"/>
          </p:nvPr>
        </p:nvSpPr>
        <p:spPr/>
        <p:txBody>
          <a:bodyPr/>
          <a:lstStyle/>
          <a:p>
            <a:r>
              <a:rPr lang="en-US" sz="4000" dirty="0"/>
              <a:t>Tunable Consistency – four distinct levels</a:t>
            </a:r>
            <a:br>
              <a:rPr lang="en-US" sz="4000" dirty="0"/>
            </a:br>
            <a:endParaRPr lang="en-US" sz="4000" dirty="0"/>
          </a:p>
        </p:txBody>
      </p:sp>
    </p:spTree>
    <p:extLst>
      <p:ext uri="{BB962C8B-B14F-4D97-AF65-F5344CB8AC3E}">
        <p14:creationId xmlns:p14="http://schemas.microsoft.com/office/powerpoint/2010/main" val="158338580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Consistency</a:t>
            </a:r>
            <a:br>
              <a:rPr lang="en-US" sz="4000" dirty="0">
                <a:solidFill>
                  <a:schemeClr val="tx1"/>
                </a:solidFill>
              </a:rPr>
            </a:br>
            <a:r>
              <a:rPr lang="en-US" sz="4000" b="1" dirty="0">
                <a:solidFill>
                  <a:schemeClr val="tx1"/>
                </a:solidFill>
                <a:latin typeface="+mn-lt"/>
              </a:rPr>
              <a:t>Strong</a:t>
            </a:r>
            <a:r>
              <a:rPr lang="en-US" sz="4000" dirty="0">
                <a:solidFill>
                  <a:schemeClr val="tx1"/>
                </a:solidFill>
              </a:rPr>
              <a:t>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All writes are visible to all readers. Writes synchronously committed by a majority quorum of replicas and reads are acknowledged by the majority read quorum.</a:t>
            </a:r>
          </a:p>
        </p:txBody>
      </p:sp>
    </p:spTree>
    <p:extLst>
      <p:ext uri="{BB962C8B-B14F-4D97-AF65-F5344CB8AC3E}">
        <p14:creationId xmlns:p14="http://schemas.microsoft.com/office/powerpoint/2010/main" val="125908369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Consistency</a:t>
            </a:r>
            <a:br>
              <a:rPr lang="en-US" sz="4000" dirty="0">
                <a:solidFill>
                  <a:schemeClr val="tx1"/>
                </a:solidFill>
              </a:rPr>
            </a:br>
            <a:r>
              <a:rPr lang="en-US" sz="4000" b="1" dirty="0">
                <a:solidFill>
                  <a:schemeClr val="tx1"/>
                </a:solidFill>
                <a:latin typeface="+mn-lt"/>
              </a:rPr>
              <a:t>Bounded Stateless</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Guaranteed ordering of writes, reads adhere to minimum freshness. Writes are propagated asynchronously, reads are acknowledged by majority quorum lagging by at most K prefixes.</a:t>
            </a:r>
          </a:p>
        </p:txBody>
      </p:sp>
    </p:spTree>
    <p:extLst>
      <p:ext uri="{BB962C8B-B14F-4D97-AF65-F5344CB8AC3E}">
        <p14:creationId xmlns:p14="http://schemas.microsoft.com/office/powerpoint/2010/main" val="413882419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Consistency</a:t>
            </a:r>
            <a:br>
              <a:rPr lang="en-US" sz="4000" dirty="0">
                <a:solidFill>
                  <a:schemeClr val="tx1"/>
                </a:solidFill>
              </a:rPr>
            </a:br>
            <a:r>
              <a:rPr lang="en-US" sz="4000" b="1" dirty="0">
                <a:solidFill>
                  <a:schemeClr val="tx1"/>
                </a:solidFill>
                <a:latin typeface="+mn-lt"/>
              </a:rPr>
              <a:t>Session</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Read your own writes. Writes are propagated asynchronously while reads for a session are issued against the replica that can serve the requested version.</a:t>
            </a:r>
          </a:p>
        </p:txBody>
      </p:sp>
    </p:spTree>
    <p:extLst>
      <p:ext uri="{BB962C8B-B14F-4D97-AF65-F5344CB8AC3E}">
        <p14:creationId xmlns:p14="http://schemas.microsoft.com/office/powerpoint/2010/main" val="113465756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Consistency</a:t>
            </a:r>
            <a:br>
              <a:rPr lang="en-US" sz="4000" dirty="0">
                <a:solidFill>
                  <a:schemeClr val="tx1"/>
                </a:solidFill>
              </a:rPr>
            </a:br>
            <a:r>
              <a:rPr lang="en-US" sz="4000" b="1" dirty="0">
                <a:solidFill>
                  <a:schemeClr val="tx1"/>
                </a:solidFill>
                <a:latin typeface="+mn-lt"/>
              </a:rPr>
              <a:t>Eventual</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solidFill>
                  <a:schemeClr val="tx1"/>
                </a:solidFill>
              </a:rPr>
              <a:t>Reads eventually converge with writes. Writes are propagated asynchronously while reads can be acknowledged by any replica. Readers may view older data then previously observed.</a:t>
            </a:r>
            <a:endParaRPr lang="en-US" sz="4000" dirty="0"/>
          </a:p>
        </p:txBody>
      </p:sp>
    </p:spTree>
    <p:extLst>
      <p:ext uri="{BB962C8B-B14F-4D97-AF65-F5344CB8AC3E}">
        <p14:creationId xmlns:p14="http://schemas.microsoft.com/office/powerpoint/2010/main" val="143893496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Consistency</a:t>
            </a:r>
          </a:p>
        </p:txBody>
      </p:sp>
      <p:graphicFrame>
        <p:nvGraphicFramePr>
          <p:cNvPr id="6" name="Table 5"/>
          <p:cNvGraphicFramePr>
            <a:graphicFrameLocks noGrp="1"/>
          </p:cNvGraphicFramePr>
          <p:nvPr>
            <p:extLst/>
          </p:nvPr>
        </p:nvGraphicFramePr>
        <p:xfrm>
          <a:off x="199696" y="1680895"/>
          <a:ext cx="11792608" cy="3496210"/>
        </p:xfrm>
        <a:graphic>
          <a:graphicData uri="http://schemas.openxmlformats.org/drawingml/2006/table">
            <a:tbl>
              <a:tblPr firstRow="1" bandRow="1"/>
              <a:tblGrid>
                <a:gridCol w="2385849">
                  <a:extLst>
                    <a:ext uri="{9D8B030D-6E8A-4147-A177-3AD203B41FA5}">
                      <a16:colId xmlns:a16="http://schemas.microsoft.com/office/drawing/2014/main" val="20000"/>
                    </a:ext>
                  </a:extLst>
                </a:gridCol>
                <a:gridCol w="4637281">
                  <a:extLst>
                    <a:ext uri="{9D8B030D-6E8A-4147-A177-3AD203B41FA5}">
                      <a16:colId xmlns:a16="http://schemas.microsoft.com/office/drawing/2014/main" val="20001"/>
                    </a:ext>
                  </a:extLst>
                </a:gridCol>
                <a:gridCol w="4769478">
                  <a:extLst>
                    <a:ext uri="{9D8B030D-6E8A-4147-A177-3AD203B41FA5}">
                      <a16:colId xmlns:a16="http://schemas.microsoft.com/office/drawing/2014/main" val="20002"/>
                    </a:ext>
                  </a:extLst>
                </a:gridCol>
              </a:tblGrid>
              <a:tr h="298808">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endParaRPr lang="en-US" sz="4000" i="1"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a:solidFill>
                            <a:schemeClr val="tx1"/>
                          </a:solidFill>
                          <a:latin typeface="+mj-lt"/>
                          <a:cs typeface="Consolas" panose="020B0609020204030204" pitchFamily="49" charset="0"/>
                        </a:rPr>
                        <a:t>Writes</a:t>
                      </a: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a:solidFill>
                            <a:schemeClr val="tx1"/>
                          </a:solidFill>
                          <a:latin typeface="+mj-lt"/>
                          <a:cs typeface="Consolas" panose="020B0609020204030204" pitchFamily="49" charset="0"/>
                        </a:rPr>
                        <a:t>Reads</a:t>
                      </a: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a:solidFill>
                            <a:schemeClr val="tx1"/>
                          </a:solidFill>
                          <a:latin typeface="+mj-lt"/>
                          <a:cs typeface="Consolas" panose="020B0609020204030204" pitchFamily="49" charset="0"/>
                        </a:rPr>
                        <a:t>Strong</a:t>
                      </a: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a:solidFill>
                            <a:schemeClr val="tx1"/>
                          </a:solidFill>
                          <a:latin typeface="+mj-lt"/>
                          <a:cs typeface="Consolas" panose="020B0609020204030204" pitchFamily="49" charset="0"/>
                        </a:rPr>
                        <a:t>sync quorum writes</a:t>
                      </a: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a:solidFill>
                            <a:schemeClr val="tx1"/>
                          </a:solidFill>
                          <a:latin typeface="+mj-lt"/>
                          <a:cs typeface="Consolas" panose="020B0609020204030204" pitchFamily="49" charset="0"/>
                        </a:rPr>
                        <a:t>quorum</a:t>
                      </a:r>
                      <a:r>
                        <a:rPr lang="en-US" sz="4000" baseline="0" dirty="0">
                          <a:solidFill>
                            <a:schemeClr val="tx1"/>
                          </a:solidFill>
                          <a:latin typeface="+mj-lt"/>
                          <a:cs typeface="Consolas" panose="020B0609020204030204" pitchFamily="49" charset="0"/>
                        </a:rPr>
                        <a:t>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extLst>
                  <a:ext uri="{0D108BD9-81ED-4DB2-BD59-A6C34878D82A}">
                    <a16:rowId xmlns:a16="http://schemas.microsoft.com/office/drawing/2014/main" val="10001"/>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a:solidFill>
                            <a:schemeClr val="tx1"/>
                          </a:solidFill>
                          <a:latin typeface="+mj-lt"/>
                          <a:cs typeface="Consolas" panose="020B0609020204030204" pitchFamily="49" charset="0"/>
                        </a:rPr>
                        <a:t>Bounded</a:t>
                      </a: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a:solidFill>
                            <a:schemeClr val="tx1"/>
                          </a:solidFill>
                          <a:latin typeface="+mj-lt"/>
                          <a:cs typeface="Consolas" panose="020B0609020204030204" pitchFamily="49" charset="0"/>
                        </a:rPr>
                        <a:t>async</a:t>
                      </a:r>
                      <a:r>
                        <a:rPr lang="en-US" sz="4000" baseline="0" dirty="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a:solidFill>
                            <a:schemeClr val="tx1"/>
                          </a:solidFill>
                          <a:latin typeface="+mj-lt"/>
                          <a:cs typeface="Consolas" panose="020B0609020204030204" pitchFamily="49" charset="0"/>
                        </a:rPr>
                        <a:t>quorum reads</a:t>
                      </a:r>
                    </a:p>
                  </a:txBody>
                  <a:tcPr marL="89642" marR="89642" marT="44821" marB="44821">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75696">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a:solidFill>
                            <a:schemeClr val="tx1"/>
                          </a:solidFill>
                          <a:latin typeface="+mj-lt"/>
                          <a:cs typeface="Consolas" panose="020B0609020204030204" pitchFamily="49" charset="0"/>
                        </a:rPr>
                        <a:t>Session</a:t>
                      </a: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a:solidFill>
                            <a:schemeClr val="tx1"/>
                          </a:solidFill>
                          <a:latin typeface="+mj-lt"/>
                          <a:cs typeface="Consolas" panose="020B0609020204030204" pitchFamily="49" charset="0"/>
                        </a:rPr>
                        <a:t>async</a:t>
                      </a:r>
                      <a:r>
                        <a:rPr lang="en-US" sz="4000" dirty="0">
                          <a:solidFill>
                            <a:schemeClr val="tx1"/>
                          </a:solidFill>
                          <a:latin typeface="+mj-lt"/>
                          <a:cs typeface="Consolas" panose="020B0609020204030204" pitchFamily="49" charset="0"/>
                        </a:rPr>
                        <a:t> replication</a:t>
                      </a: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a:solidFill>
                            <a:schemeClr val="tx1"/>
                          </a:solidFill>
                          <a:latin typeface="+mj-lt"/>
                          <a:cs typeface="Consolas" panose="020B0609020204030204" pitchFamily="49" charset="0"/>
                        </a:rPr>
                        <a:t>session bound replica</a:t>
                      </a: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extLst>
                  <a:ext uri="{0D108BD9-81ED-4DB2-BD59-A6C34878D82A}">
                    <a16:rowId xmlns:a16="http://schemas.microsoft.com/office/drawing/2014/main" val="10003"/>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a:solidFill>
                            <a:schemeClr val="tx1"/>
                          </a:solidFill>
                          <a:latin typeface="+mj-lt"/>
                          <a:cs typeface="Consolas" panose="020B0609020204030204" pitchFamily="49" charset="0"/>
                        </a:rPr>
                        <a:t>Eventual</a:t>
                      </a: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a:solidFill>
                            <a:schemeClr val="tx1"/>
                          </a:solidFill>
                          <a:latin typeface="+mj-lt"/>
                          <a:cs typeface="Consolas" panose="020B0609020204030204" pitchFamily="49" charset="0"/>
                        </a:rPr>
                        <a:t>async</a:t>
                      </a:r>
                      <a:r>
                        <a:rPr lang="en-US" sz="4000" dirty="0">
                          <a:solidFill>
                            <a:schemeClr val="tx1"/>
                          </a:solidFill>
                          <a:latin typeface="+mj-lt"/>
                          <a:cs typeface="Consolas" panose="020B0609020204030204" pitchFamily="49" charset="0"/>
                        </a:rPr>
                        <a:t> replication</a:t>
                      </a: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a:solidFill>
                            <a:schemeClr val="tx1"/>
                          </a:solidFill>
                          <a:latin typeface="+mj-lt"/>
                          <a:cs typeface="Consolas" panose="020B0609020204030204" pitchFamily="49" charset="0"/>
                        </a:rPr>
                        <a:t>any replica</a:t>
                      </a: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aphicFrame>
        <p:nvGraphicFramePr>
          <p:cNvPr id="9" name="Table 8"/>
          <p:cNvGraphicFramePr>
            <a:graphicFrameLocks noGrp="1"/>
          </p:cNvGraphicFramePr>
          <p:nvPr>
            <p:extLst/>
          </p:nvPr>
        </p:nvGraphicFramePr>
        <p:xfrm>
          <a:off x="177554" y="5303520"/>
          <a:ext cx="12023864" cy="1554480"/>
        </p:xfrm>
        <a:graphic>
          <a:graphicData uri="http://schemas.openxmlformats.org/drawingml/2006/table">
            <a:tbl>
              <a:tblPr firstRow="1" bandRow="1">
                <a:tableStyleId>{5C22544A-7EE6-4342-B048-85BDC9FD1C3A}</a:tableStyleId>
              </a:tblPr>
              <a:tblGrid>
                <a:gridCol w="365098">
                  <a:extLst>
                    <a:ext uri="{9D8B030D-6E8A-4147-A177-3AD203B41FA5}">
                      <a16:colId xmlns:a16="http://schemas.microsoft.com/office/drawing/2014/main" val="20000"/>
                    </a:ext>
                  </a:extLst>
                </a:gridCol>
                <a:gridCol w="11658766">
                  <a:extLst>
                    <a:ext uri="{9D8B030D-6E8A-4147-A177-3AD203B41FA5}">
                      <a16:colId xmlns:a16="http://schemas.microsoft.com/office/drawing/2014/main" val="20001"/>
                    </a:ext>
                  </a:extLst>
                </a:gridCol>
              </a:tblGrid>
              <a:tr h="1245476">
                <a:tc>
                  <a:txBody>
                    <a:bodyPr/>
                    <a:lstStyle/>
                    <a:p>
                      <a:r>
                        <a:rPr lang="en-US" sz="3200" b="0" kern="1200" dirty="0">
                          <a:solidFill>
                            <a:schemeClr val="tx1"/>
                          </a:solidFill>
                          <a:latin typeface="+mj-lt"/>
                          <a:ea typeface="+mn-ea"/>
                          <a:cs typeface="Consolas" panose="020B0609020204030204" pitchFamily="49" charset="0"/>
                        </a:rPr>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3200" b="0" kern="1200" dirty="0">
                          <a:solidFill>
                            <a:schemeClr val="tx1"/>
                          </a:solidFill>
                          <a:latin typeface="+mj-lt"/>
                          <a:ea typeface="+mn-ea"/>
                          <a:cs typeface="Consolas" panose="020B0609020204030204" pitchFamily="49" charset="0"/>
                        </a:rPr>
                        <a:t>Ideal consistency and performance tradeoff for many application scenarios. High performance writes and reads with predictable consistency.</a:t>
                      </a: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Rectangle 1"/>
          <p:cNvSpPr/>
          <p:nvPr/>
        </p:nvSpPr>
        <p:spPr>
          <a:xfrm>
            <a:off x="1754066" y="3733065"/>
            <a:ext cx="382162" cy="707886"/>
          </a:xfrm>
          <a:prstGeom prst="rect">
            <a:avLst/>
          </a:prstGeom>
        </p:spPr>
        <p:txBody>
          <a:bodyPr wrap="square">
            <a:spAutoFit/>
          </a:bodyPr>
          <a:lstStyle/>
          <a:p>
            <a:r>
              <a:rPr lang="en-US" sz="4000" dirty="0">
                <a:latin typeface="+mj-lt"/>
                <a:cs typeface="Consolas" panose="020B0609020204030204" pitchFamily="49" charset="0"/>
              </a:rPr>
              <a:t>*</a:t>
            </a:r>
          </a:p>
        </p:txBody>
      </p:sp>
    </p:spTree>
    <p:extLst>
      <p:ext uri="{BB962C8B-B14F-4D97-AF65-F5344CB8AC3E}">
        <p14:creationId xmlns:p14="http://schemas.microsoft.com/office/powerpoint/2010/main" val="1250000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marL="0" indent="0">
              <a:buNone/>
            </a:pPr>
            <a:r>
              <a:rPr lang="en-US" sz="6600" dirty="0"/>
              <a:t>Hash</a:t>
            </a:r>
            <a:br>
              <a:rPr lang="en-US" sz="6600" dirty="0"/>
            </a:br>
            <a:r>
              <a:rPr lang="en-US" sz="6600" dirty="0"/>
              <a:t>Range</a:t>
            </a:r>
            <a:br>
              <a:rPr lang="en-US" sz="6600" dirty="0"/>
            </a:br>
            <a:r>
              <a:rPr lang="en-US" sz="6600" dirty="0"/>
              <a:t>Lookup</a:t>
            </a:r>
          </a:p>
        </p:txBody>
      </p:sp>
      <p:sp>
        <p:nvSpPr>
          <p:cNvPr id="6" name="Title 5"/>
          <p:cNvSpPr>
            <a:spLocks noGrp="1"/>
          </p:cNvSpPr>
          <p:nvPr>
            <p:ph type="title"/>
          </p:nvPr>
        </p:nvSpPr>
        <p:spPr/>
        <p:txBody>
          <a:bodyPr/>
          <a:lstStyle/>
          <a:p>
            <a:r>
              <a:rPr lang="en-US" sz="4000" dirty="0"/>
              <a:t>Partitioning Data</a:t>
            </a:r>
            <a:br>
              <a:rPr lang="en-US" sz="4000" dirty="0"/>
            </a:br>
            <a:endParaRPr lang="en-US" sz="4000" dirty="0"/>
          </a:p>
        </p:txBody>
      </p:sp>
    </p:spTree>
    <p:extLst>
      <p:ext uri="{BB962C8B-B14F-4D97-AF65-F5344CB8AC3E}">
        <p14:creationId xmlns:p14="http://schemas.microsoft.com/office/powerpoint/2010/main" val="1691820211"/>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Partitioning</a:t>
            </a:r>
            <a:br>
              <a:rPr lang="en-US" sz="4000" dirty="0">
                <a:solidFill>
                  <a:schemeClr val="tx1"/>
                </a:solidFill>
              </a:rPr>
            </a:br>
            <a:r>
              <a:rPr lang="en-US" sz="4000" b="1" dirty="0">
                <a:solidFill>
                  <a:schemeClr val="tx1"/>
                </a:solidFill>
                <a:latin typeface="+mn-lt"/>
              </a:rPr>
              <a:t>Hash</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a:xfrm>
            <a:off x="3465516" y="1445113"/>
            <a:ext cx="8625516" cy="4420683"/>
          </a:xfrm>
        </p:spPr>
        <p:txBody>
          <a:bodyPr/>
          <a:lstStyle/>
          <a:p>
            <a:pPr marL="0" indent="0">
              <a:buNone/>
            </a:pPr>
            <a:r>
              <a:rPr lang="en-US" sz="4000" dirty="0">
                <a:solidFill>
                  <a:schemeClr val="tx1"/>
                </a:solidFill>
              </a:rPr>
              <a:t>Partitions are assigned based on the value of a hash function, allowing you to evenly distribute requests and data across a number of partitions</a:t>
            </a:r>
          </a:p>
        </p:txBody>
      </p:sp>
    </p:spTree>
    <p:extLst>
      <p:ext uri="{BB962C8B-B14F-4D97-AF65-F5344CB8AC3E}">
        <p14:creationId xmlns:p14="http://schemas.microsoft.com/office/powerpoint/2010/main" val="191694179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SQL Database The Basics</a:t>
            </a:r>
            <a:br>
              <a:rPr lang="en-US" sz="3600" dirty="0"/>
            </a:br>
            <a:endParaRPr lang="en-US" sz="3600" dirty="0"/>
          </a:p>
        </p:txBody>
      </p:sp>
      <p:sp>
        <p:nvSpPr>
          <p:cNvPr id="3" name="Content Placeholder 2"/>
          <p:cNvSpPr>
            <a:spLocks noGrp="1"/>
          </p:cNvSpPr>
          <p:nvPr>
            <p:ph sz="quarter" idx="10"/>
          </p:nvPr>
        </p:nvSpPr>
        <p:spPr/>
        <p:txBody>
          <a:bodyPr/>
          <a:lstStyle/>
          <a:p>
            <a:r>
              <a:rPr lang="en-US" sz="4000" dirty="0"/>
              <a:t>SQL Server database technology “as a Service”</a:t>
            </a:r>
          </a:p>
          <a:p>
            <a:r>
              <a:rPr lang="en-US" sz="4000" dirty="0"/>
              <a:t>Fully Managed</a:t>
            </a:r>
          </a:p>
          <a:p>
            <a:r>
              <a:rPr lang="en-US" sz="4000" dirty="0"/>
              <a:t>Enterprise-ready with automatic support for HA, DR, Backups, replication and more</a:t>
            </a:r>
          </a:p>
          <a:p>
            <a:endParaRPr lang="en-US" sz="4000" dirty="0"/>
          </a:p>
        </p:txBody>
      </p:sp>
    </p:spTree>
    <p:extLst>
      <p:ext uri="{BB962C8B-B14F-4D97-AF65-F5344CB8AC3E}">
        <p14:creationId xmlns:p14="http://schemas.microsoft.com/office/powerpoint/2010/main" val="149110291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Partitioning</a:t>
            </a:r>
            <a:br>
              <a:rPr lang="en-US" sz="4000" dirty="0">
                <a:solidFill>
                  <a:schemeClr val="tx1"/>
                </a:solidFill>
              </a:rPr>
            </a:br>
            <a:r>
              <a:rPr lang="en-US" sz="4000" b="1" dirty="0">
                <a:solidFill>
                  <a:schemeClr val="tx1"/>
                </a:solidFill>
                <a:latin typeface="+mn-lt"/>
              </a:rPr>
              <a:t>Range</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a:xfrm>
            <a:off x="3427015" y="1612836"/>
            <a:ext cx="8625516" cy="4420683"/>
          </a:xfrm>
        </p:spPr>
        <p:txBody>
          <a:bodyPr/>
          <a:lstStyle/>
          <a:p>
            <a:pPr marL="0" indent="0">
              <a:buNone/>
            </a:pPr>
            <a:r>
              <a:rPr lang="en-US" sz="4000" dirty="0">
                <a:solidFill>
                  <a:schemeClr val="tx1"/>
                </a:solidFill>
              </a:rPr>
              <a:t>Partitions are assigned based on whether the partition key is within a certain range. </a:t>
            </a:r>
          </a:p>
        </p:txBody>
      </p:sp>
    </p:spTree>
    <p:extLst>
      <p:ext uri="{BB962C8B-B14F-4D97-AF65-F5344CB8AC3E}">
        <p14:creationId xmlns:p14="http://schemas.microsoft.com/office/powerpoint/2010/main" val="420371264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Partitioning</a:t>
            </a:r>
            <a:br>
              <a:rPr lang="en-US" sz="4000" dirty="0">
                <a:solidFill>
                  <a:schemeClr val="tx1"/>
                </a:solidFill>
              </a:rPr>
            </a:br>
            <a:r>
              <a:rPr lang="en-US" sz="4000" b="1" dirty="0">
                <a:solidFill>
                  <a:schemeClr val="tx1"/>
                </a:solidFill>
                <a:latin typeface="+mn-lt"/>
              </a:rPr>
              <a:t>Lookup</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a:xfrm>
            <a:off x="3536322" y="1362580"/>
            <a:ext cx="8625516" cy="4420683"/>
          </a:xfrm>
        </p:spPr>
        <p:txBody>
          <a:bodyPr/>
          <a:lstStyle/>
          <a:p>
            <a:pPr marL="0" indent="0">
              <a:buNone/>
            </a:pPr>
            <a:r>
              <a:rPr lang="en-US" sz="4000" dirty="0">
                <a:solidFill>
                  <a:schemeClr val="tx1"/>
                </a:solidFill>
              </a:rPr>
              <a:t>Partitions are assigned based on a lookup map that assigns discrete partition values to specific partitions a.k.a. a partition or shard map.</a:t>
            </a:r>
          </a:p>
        </p:txBody>
      </p:sp>
    </p:spTree>
    <p:extLst>
      <p:ext uri="{BB962C8B-B14F-4D97-AF65-F5344CB8AC3E}">
        <p14:creationId xmlns:p14="http://schemas.microsoft.com/office/powerpoint/2010/main" val="336948798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Interacting with </a:t>
            </a:r>
            <a:r>
              <a:rPr lang="en-US" dirty="0" err="1"/>
              <a:t>DocumentDB</a:t>
            </a:r>
            <a:endParaRPr lang="en-US" dirty="0"/>
          </a:p>
        </p:txBody>
      </p:sp>
    </p:spTree>
    <p:extLst>
      <p:ext uri="{BB962C8B-B14F-4D97-AF65-F5344CB8AC3E}">
        <p14:creationId xmlns:p14="http://schemas.microsoft.com/office/powerpoint/2010/main" val="126896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842396" y="4627850"/>
            <a:ext cx="1995282" cy="1371600"/>
          </a:xfrm>
          <a:prstGeom prst="rect">
            <a:avLst/>
          </a:prstGeom>
        </p:spPr>
      </p:pic>
      <p:sp>
        <p:nvSpPr>
          <p:cNvPr id="2" name="Title 1"/>
          <p:cNvSpPr>
            <a:spLocks noGrp="1"/>
          </p:cNvSpPr>
          <p:nvPr>
            <p:ph type="ctrTitle"/>
          </p:nvPr>
        </p:nvSpPr>
        <p:spPr/>
        <p:txBody>
          <a:bodyPr/>
          <a:lstStyle/>
          <a:p>
            <a:r>
              <a:rPr lang="en-US" dirty="0"/>
              <a:t>Search</a:t>
            </a:r>
          </a:p>
        </p:txBody>
      </p:sp>
    </p:spTree>
    <p:extLst>
      <p:ext uri="{BB962C8B-B14F-4D97-AF65-F5344CB8AC3E}">
        <p14:creationId xmlns:p14="http://schemas.microsoft.com/office/powerpoint/2010/main" val="267657682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rmAutofit/>
          </a:bodyPr>
          <a:lstStyle/>
          <a:p>
            <a:r>
              <a:rPr lang="en-US" dirty="0"/>
              <a:t>Azure Search</a:t>
            </a:r>
          </a:p>
        </p:txBody>
      </p:sp>
      <p:sp>
        <p:nvSpPr>
          <p:cNvPr id="5" name="Content Placeholder 4"/>
          <p:cNvSpPr>
            <a:spLocks noGrp="1"/>
          </p:cNvSpPr>
          <p:nvPr>
            <p:ph type="body" sz="quarter" idx="10"/>
          </p:nvPr>
        </p:nvSpPr>
        <p:spPr>
          <a:xfrm>
            <a:off x="1335741" y="3276600"/>
            <a:ext cx="9520518" cy="990600"/>
          </a:xfrm>
          <a:prstGeom prst="rect">
            <a:avLst/>
          </a:prstGeom>
        </p:spPr>
        <p:txBody>
          <a:bodyPr>
            <a:noAutofit/>
          </a:bodyPr>
          <a:lstStyle/>
          <a:p>
            <a:pPr marL="252000" algn="l">
              <a:spcBef>
                <a:spcPts val="1200"/>
              </a:spcBef>
            </a:pPr>
            <a:r>
              <a:rPr lang="en-US" sz="3600" dirty="0"/>
              <a:t>Embed a sophisticated search experience into web and mobile applications without having to worry about the complexities of full-text search and without having to deploy, maintain or manage any infrastructure.</a:t>
            </a:r>
          </a:p>
        </p:txBody>
      </p:sp>
      <p:pic>
        <p:nvPicPr>
          <p:cNvPr id="8" name="Picture 7"/>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123098421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rmAutofit/>
          </a:bodyPr>
          <a:lstStyle/>
          <a:p>
            <a:r>
              <a:rPr lang="en-US" dirty="0"/>
              <a:t>Azure Search</a:t>
            </a:r>
          </a:p>
        </p:txBody>
      </p:sp>
      <p:sp>
        <p:nvSpPr>
          <p:cNvPr id="5" name="Content Placeholder 4"/>
          <p:cNvSpPr>
            <a:spLocks noGrp="1"/>
          </p:cNvSpPr>
          <p:nvPr>
            <p:ph sz="quarter" idx="10"/>
          </p:nvPr>
        </p:nvSpPr>
        <p:spPr>
          <a:prstGeom prst="rect">
            <a:avLst/>
          </a:prstGeom>
        </p:spPr>
        <p:txBody>
          <a:bodyPr>
            <a:noAutofit/>
          </a:bodyPr>
          <a:lstStyle/>
          <a:p>
            <a:pPr marL="0" indent="0" algn="l">
              <a:spcBef>
                <a:spcPts val="1200"/>
              </a:spcBef>
              <a:buNone/>
            </a:pPr>
            <a:r>
              <a:rPr lang="en-US" sz="4400" dirty="0"/>
              <a:t>Perfect for enterprise cloud developers, cloud software vendors, cloud architects who need a fully-managed search solution.</a:t>
            </a:r>
          </a:p>
        </p:txBody>
      </p:sp>
    </p:spTree>
    <p:extLst>
      <p:ext uri="{BB962C8B-B14F-4D97-AF65-F5344CB8AC3E}">
        <p14:creationId xmlns:p14="http://schemas.microsoft.com/office/powerpoint/2010/main" val="308523439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Search Functionality</a:t>
            </a:r>
            <a:br>
              <a:rPr lang="en-US" sz="4000" dirty="0"/>
            </a:br>
            <a:endParaRPr lang="en-US" sz="4000" dirty="0"/>
          </a:p>
        </p:txBody>
      </p:sp>
      <p:sp>
        <p:nvSpPr>
          <p:cNvPr id="3" name="Content Placeholder 2"/>
          <p:cNvSpPr>
            <a:spLocks noGrp="1"/>
          </p:cNvSpPr>
          <p:nvPr>
            <p:ph sz="quarter" idx="10"/>
          </p:nvPr>
        </p:nvSpPr>
        <p:spPr>
          <a:prstGeom prst="rect">
            <a:avLst/>
          </a:prstGeom>
        </p:spPr>
        <p:txBody>
          <a:bodyPr>
            <a:noAutofit/>
          </a:bodyPr>
          <a:lstStyle/>
          <a:p>
            <a:pPr marL="823500" lvl="1" indent="-571500">
              <a:spcBef>
                <a:spcPts val="1200"/>
              </a:spcBef>
            </a:pPr>
            <a:r>
              <a:rPr lang="en-US" sz="3600" dirty="0">
                <a:solidFill>
                  <a:srgbClr val="0088EE"/>
                </a:solidFill>
                <a:latin typeface="Segoe UI Light" panose="020B0502040204020203" pitchFamily="34" charset="0"/>
                <a:cs typeface="Segoe UI Light" panose="020B0502040204020203" pitchFamily="34" charset="0"/>
              </a:rPr>
              <a:t>Simple HTTP/JSON API for creating indexes, pushing documents, searching</a:t>
            </a:r>
          </a:p>
          <a:p>
            <a:pPr marL="823500" lvl="1" indent="-571500">
              <a:spcBef>
                <a:spcPts val="1200"/>
              </a:spcBef>
            </a:pPr>
            <a:r>
              <a:rPr lang="en-US" sz="3600" dirty="0">
                <a:solidFill>
                  <a:srgbClr val="0088EE"/>
                </a:solidFill>
                <a:latin typeface="Segoe UI Light" panose="020B0502040204020203" pitchFamily="34" charset="0"/>
                <a:cs typeface="Segoe UI Light" panose="020B0502040204020203" pitchFamily="34" charset="0"/>
              </a:rPr>
              <a:t>Keyword search with user-friendly operators (+, -, *, “”, etc.)</a:t>
            </a:r>
          </a:p>
          <a:p>
            <a:pPr marL="823500" lvl="1" indent="-571500">
              <a:spcBef>
                <a:spcPts val="1200"/>
              </a:spcBef>
            </a:pPr>
            <a:r>
              <a:rPr lang="en-US" sz="3600" dirty="0">
                <a:solidFill>
                  <a:srgbClr val="0088EE"/>
                </a:solidFill>
                <a:latin typeface="Segoe UI Light" panose="020B0502040204020203" pitchFamily="34" charset="0"/>
                <a:cs typeface="Segoe UI Light" panose="020B0502040204020203" pitchFamily="34" charset="0"/>
              </a:rPr>
              <a:t>Hit highlighting</a:t>
            </a:r>
          </a:p>
          <a:p>
            <a:pPr marL="823500" lvl="1" indent="-571500">
              <a:spcBef>
                <a:spcPts val="1200"/>
              </a:spcBef>
            </a:pPr>
            <a:r>
              <a:rPr lang="en-US" sz="3600" dirty="0">
                <a:solidFill>
                  <a:srgbClr val="0088EE"/>
                </a:solidFill>
                <a:latin typeface="Segoe UI Light" panose="020B0502040204020203" pitchFamily="34" charset="0"/>
                <a:cs typeface="Segoe UI Light" panose="020B0502040204020203" pitchFamily="34" charset="0"/>
              </a:rPr>
              <a:t>Faceting (histograms over ranges, typically used in catalog browsing)</a:t>
            </a:r>
          </a:p>
        </p:txBody>
      </p:sp>
    </p:spTree>
    <p:extLst>
      <p:ext uri="{BB962C8B-B14F-4D97-AF65-F5344CB8AC3E}">
        <p14:creationId xmlns:p14="http://schemas.microsoft.com/office/powerpoint/2010/main" val="362897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Search Functionality</a:t>
            </a:r>
            <a:br>
              <a:rPr lang="en-US" sz="4000" dirty="0"/>
            </a:br>
            <a:endParaRPr lang="en-US" sz="4000" dirty="0"/>
          </a:p>
        </p:txBody>
      </p:sp>
      <p:sp>
        <p:nvSpPr>
          <p:cNvPr id="3" name="Content Placeholder 2"/>
          <p:cNvSpPr>
            <a:spLocks noGrp="1"/>
          </p:cNvSpPr>
          <p:nvPr>
            <p:ph sz="quarter" idx="10"/>
          </p:nvPr>
        </p:nvSpPr>
        <p:spPr>
          <a:prstGeom prst="rect">
            <a:avLst/>
          </a:prstGeom>
        </p:spPr>
        <p:txBody>
          <a:bodyPr>
            <a:noAutofit/>
          </a:bodyPr>
          <a:lstStyle/>
          <a:p>
            <a:pPr marL="823500" lvl="1" indent="-571500">
              <a:spcBef>
                <a:spcPts val="1200"/>
              </a:spcBef>
            </a:pPr>
            <a:r>
              <a:rPr lang="en-US" sz="3600" dirty="0">
                <a:solidFill>
                  <a:srgbClr val="0088EE"/>
                </a:solidFill>
                <a:latin typeface="Segoe UI Light" panose="020B0502040204020203" pitchFamily="34" charset="0"/>
                <a:cs typeface="Segoe UI Light" panose="020B0502040204020203" pitchFamily="34" charset="0"/>
              </a:rPr>
              <a:t>Suggestions (auto-complete)</a:t>
            </a:r>
          </a:p>
          <a:p>
            <a:pPr marL="823500" lvl="1" indent="-571500">
              <a:spcBef>
                <a:spcPts val="1200"/>
              </a:spcBef>
            </a:pPr>
            <a:r>
              <a:rPr lang="en-US" sz="3600" dirty="0">
                <a:solidFill>
                  <a:srgbClr val="0088EE"/>
                </a:solidFill>
                <a:latin typeface="Segoe UI Light" panose="020B0502040204020203" pitchFamily="34" charset="0"/>
                <a:cs typeface="Segoe UI Light" panose="020B0502040204020203" pitchFamily="34" charset="0"/>
              </a:rPr>
              <a:t>Rich structured queries (filter, select, sort) that combines with search</a:t>
            </a:r>
          </a:p>
          <a:p>
            <a:pPr marL="823500" lvl="1" indent="-571500">
              <a:spcBef>
                <a:spcPts val="1200"/>
              </a:spcBef>
            </a:pPr>
            <a:r>
              <a:rPr lang="en-US" sz="3600" dirty="0">
                <a:solidFill>
                  <a:srgbClr val="0088EE"/>
                </a:solidFill>
                <a:latin typeface="Segoe UI Light" panose="020B0502040204020203" pitchFamily="34" charset="0"/>
                <a:cs typeface="Segoe UI Light" panose="020B0502040204020203" pitchFamily="34" charset="0"/>
              </a:rPr>
              <a:t>Scoring profiles to model search result relevance</a:t>
            </a:r>
          </a:p>
          <a:p>
            <a:pPr marL="823500" lvl="1" indent="-571500">
              <a:spcBef>
                <a:spcPts val="1200"/>
              </a:spcBef>
            </a:pPr>
            <a:r>
              <a:rPr lang="en-US" sz="3600" dirty="0">
                <a:solidFill>
                  <a:srgbClr val="0088EE"/>
                </a:solidFill>
                <a:latin typeface="Segoe UI Light" panose="020B0502040204020203" pitchFamily="34" charset="0"/>
                <a:cs typeface="Segoe UI Light" panose="020B0502040204020203" pitchFamily="34" charset="0"/>
              </a:rPr>
              <a:t>Geo-spatial support integrated in filtering, sorting and ranking</a:t>
            </a:r>
          </a:p>
        </p:txBody>
      </p:sp>
    </p:spTree>
    <p:extLst>
      <p:ext uri="{BB962C8B-B14F-4D97-AF65-F5344CB8AC3E}">
        <p14:creationId xmlns:p14="http://schemas.microsoft.com/office/powerpoint/2010/main" val="1362002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Azure Search walkthrough</a:t>
            </a:r>
          </a:p>
        </p:txBody>
      </p:sp>
    </p:spTree>
    <p:extLst>
      <p:ext uri="{BB962C8B-B14F-4D97-AF65-F5344CB8AC3E}">
        <p14:creationId xmlns:p14="http://schemas.microsoft.com/office/powerpoint/2010/main" val="2434641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5380" r="3720"/>
          <a:stretch/>
        </p:blipFill>
        <p:spPr>
          <a:xfrm>
            <a:off x="307428" y="714254"/>
            <a:ext cx="10145419" cy="6023851"/>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Choose Tier</a:t>
            </a:r>
          </a:p>
        </p:txBody>
      </p:sp>
    </p:spTree>
    <p:extLst>
      <p:ext uri="{BB962C8B-B14F-4D97-AF65-F5344CB8AC3E}">
        <p14:creationId xmlns:p14="http://schemas.microsoft.com/office/powerpoint/2010/main" val="747930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rgbClr val="0072C6"/>
                </a:solidFill>
              </a:rPr>
              <a:t>SQL Database The Basics</a:t>
            </a:r>
            <a:endParaRPr lang="en-US" dirty="0"/>
          </a:p>
        </p:txBody>
      </p:sp>
      <p:sp>
        <p:nvSpPr>
          <p:cNvPr id="3" name="Content Placeholder 2"/>
          <p:cNvSpPr>
            <a:spLocks noGrp="1"/>
          </p:cNvSpPr>
          <p:nvPr>
            <p:ph sz="quarter" idx="10"/>
          </p:nvPr>
        </p:nvSpPr>
        <p:spPr/>
        <p:txBody>
          <a:bodyPr/>
          <a:lstStyle/>
          <a:p>
            <a:r>
              <a:rPr lang="en-US" sz="4000" dirty="0"/>
              <a:t>Scale out with </a:t>
            </a:r>
            <a:r>
              <a:rPr lang="en-US" sz="4000" dirty="0" err="1"/>
              <a:t>ElasticScale</a:t>
            </a:r>
            <a:endParaRPr lang="en-US" sz="4000" dirty="0"/>
          </a:p>
          <a:p>
            <a:r>
              <a:rPr lang="en-US" sz="4000" dirty="0"/>
              <a:t>Built-in regional database replicas for additional protection</a:t>
            </a:r>
          </a:p>
          <a:p>
            <a:r>
              <a:rPr lang="en-US" sz="4000" dirty="0"/>
              <a:t>Uptime SLA of 99.99%</a:t>
            </a:r>
          </a:p>
          <a:p>
            <a:endParaRPr lang="en-US" sz="4000" dirty="0"/>
          </a:p>
        </p:txBody>
      </p:sp>
    </p:spTree>
    <p:extLst>
      <p:ext uri="{BB962C8B-B14F-4D97-AF65-F5344CB8AC3E}">
        <p14:creationId xmlns:p14="http://schemas.microsoft.com/office/powerpoint/2010/main" val="1144563385"/>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6323" r="35609"/>
          <a:stretch/>
        </p:blipFill>
        <p:spPr>
          <a:xfrm>
            <a:off x="307428" y="714254"/>
            <a:ext cx="7705749" cy="6025626"/>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Global Availability</a:t>
            </a:r>
          </a:p>
        </p:txBody>
      </p:sp>
    </p:spTree>
    <p:extLst>
      <p:ext uri="{BB962C8B-B14F-4D97-AF65-F5344CB8AC3E}">
        <p14:creationId xmlns:p14="http://schemas.microsoft.com/office/powerpoint/2010/main" val="42622799"/>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5125"/>
          <a:stretch/>
        </p:blipFill>
        <p:spPr>
          <a:xfrm>
            <a:off x="307428" y="714253"/>
            <a:ext cx="10536658" cy="5591953"/>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Scale Up</a:t>
            </a:r>
          </a:p>
        </p:txBody>
      </p:sp>
    </p:spTree>
    <p:extLst>
      <p:ext uri="{BB962C8B-B14F-4D97-AF65-F5344CB8AC3E}">
        <p14:creationId xmlns:p14="http://schemas.microsoft.com/office/powerpoint/2010/main" val="3264245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18711"/>
          <a:stretch/>
        </p:blipFill>
        <p:spPr>
          <a:xfrm>
            <a:off x="307428" y="714254"/>
            <a:ext cx="9725110" cy="6023851"/>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Manage Indexes</a:t>
            </a:r>
          </a:p>
        </p:txBody>
      </p:sp>
    </p:spTree>
    <p:extLst>
      <p:ext uri="{BB962C8B-B14F-4D97-AF65-F5344CB8AC3E}">
        <p14:creationId xmlns:p14="http://schemas.microsoft.com/office/powerpoint/2010/main" val="539666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908303" y="4627850"/>
            <a:ext cx="1863467" cy="1371600"/>
          </a:xfrm>
          <a:prstGeom prst="rect">
            <a:avLst/>
          </a:prstGeom>
        </p:spPr>
      </p:pic>
      <p:sp>
        <p:nvSpPr>
          <p:cNvPr id="2" name="Title 1"/>
          <p:cNvSpPr>
            <a:spLocks noGrp="1"/>
          </p:cNvSpPr>
          <p:nvPr>
            <p:ph type="ctrTitle"/>
          </p:nvPr>
        </p:nvSpPr>
        <p:spPr/>
        <p:txBody>
          <a:bodyPr/>
          <a:lstStyle/>
          <a:p>
            <a:r>
              <a:rPr lang="en-US" dirty="0" err="1"/>
              <a:t>HDInsight</a:t>
            </a:r>
            <a:endParaRPr lang="en-US" dirty="0"/>
          </a:p>
        </p:txBody>
      </p:sp>
    </p:spTree>
    <p:extLst>
      <p:ext uri="{BB962C8B-B14F-4D97-AF65-F5344CB8AC3E}">
        <p14:creationId xmlns:p14="http://schemas.microsoft.com/office/powerpoint/2010/main" val="4193319664"/>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p:cNvGraphicFramePr>
            <a:graphicFrameLocks noGrp="1"/>
          </p:cNvGraphicFramePr>
          <p:nvPr>
            <p:extLst>
              <p:ext uri="{D42A27DB-BD31-4B8C-83A1-F6EECF244321}">
                <p14:modId xmlns:p14="http://schemas.microsoft.com/office/powerpoint/2010/main" val="530728129"/>
              </p:ext>
            </p:extLst>
          </p:nvPr>
        </p:nvGraphicFramePr>
        <p:xfrm>
          <a:off x="908708" y="2034856"/>
          <a:ext cx="10374584" cy="3577177"/>
        </p:xfrm>
        <a:graphic>
          <a:graphicData uri="http://schemas.openxmlformats.org/drawingml/2006/table">
            <a:tbl>
              <a:tblPr bandRow="1">
                <a:tableStyleId>{5C22544A-7EE6-4342-B048-85BDC9FD1C3A}</a:tableStyleId>
              </a:tblPr>
              <a:tblGrid>
                <a:gridCol w="1672018">
                  <a:extLst>
                    <a:ext uri="{9D8B030D-6E8A-4147-A177-3AD203B41FA5}">
                      <a16:colId xmlns:a16="http://schemas.microsoft.com/office/drawing/2014/main" val="20000"/>
                    </a:ext>
                  </a:extLst>
                </a:gridCol>
                <a:gridCol w="4067504">
                  <a:extLst>
                    <a:ext uri="{9D8B030D-6E8A-4147-A177-3AD203B41FA5}">
                      <a16:colId xmlns:a16="http://schemas.microsoft.com/office/drawing/2014/main" val="20001"/>
                    </a:ext>
                  </a:extLst>
                </a:gridCol>
                <a:gridCol w="4635062">
                  <a:extLst>
                    <a:ext uri="{9D8B030D-6E8A-4147-A177-3AD203B41FA5}">
                      <a16:colId xmlns:a16="http://schemas.microsoft.com/office/drawing/2014/main" val="20002"/>
                    </a:ext>
                  </a:extLst>
                </a:gridCol>
              </a:tblGrid>
              <a:tr h="597194">
                <a:tc>
                  <a:txBody>
                    <a:bodyPr/>
                    <a:lstStyle/>
                    <a:p>
                      <a:pPr algn="r"/>
                      <a:r>
                        <a:rPr lang="en-US" sz="2800" kern="1200" dirty="0">
                          <a:solidFill>
                            <a:schemeClr val="bg1">
                              <a:lumMod val="75000"/>
                            </a:schemeClr>
                          </a:solidFill>
                          <a:latin typeface="+mj-lt"/>
                          <a:ea typeface="+mn-ea"/>
                          <a:cs typeface="Segoe UI" panose="020B0502040204020203" pitchFamily="34" charset="0"/>
                        </a:rPr>
                        <a:t>Data size</a:t>
                      </a: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a:ln>
                            <a:solidFill>
                              <a:schemeClr val="bg1">
                                <a:alpha val="0"/>
                              </a:schemeClr>
                            </a:solidFill>
                          </a:ln>
                          <a:solidFill>
                            <a:schemeClr val="bg1">
                              <a:alpha val="99000"/>
                            </a:schemeClr>
                          </a:solidFill>
                          <a:latin typeface="+mj-lt"/>
                        </a:rPr>
                        <a:t>Gigabytes </a:t>
                      </a:r>
                      <a:r>
                        <a:rPr lang="en-US" sz="2800" b="0" i="1" dirty="0">
                          <a:ln>
                            <a:solidFill>
                              <a:schemeClr val="bg1">
                                <a:alpha val="0"/>
                              </a:schemeClr>
                            </a:solidFill>
                          </a:ln>
                          <a:solidFill>
                            <a:schemeClr val="bg1">
                              <a:alpha val="99000"/>
                            </a:schemeClr>
                          </a:solidFill>
                          <a:latin typeface="+mj-lt"/>
                        </a:rPr>
                        <a:t>(Terabytes)</a:t>
                      </a: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a:ln>
                            <a:solidFill>
                              <a:schemeClr val="bg1">
                                <a:alpha val="0"/>
                              </a:schemeClr>
                            </a:solidFill>
                          </a:ln>
                          <a:solidFill>
                            <a:schemeClr val="bg1">
                              <a:alpha val="99000"/>
                            </a:schemeClr>
                          </a:solidFill>
                          <a:latin typeface="+mj-lt"/>
                        </a:rPr>
                        <a:t>Petabytes </a:t>
                      </a:r>
                      <a:r>
                        <a:rPr lang="en-US" sz="2800" b="0" i="1" kern="1200" dirty="0">
                          <a:ln>
                            <a:solidFill>
                              <a:schemeClr val="bg1">
                                <a:alpha val="0"/>
                              </a:schemeClr>
                            </a:solidFill>
                          </a:ln>
                          <a:solidFill>
                            <a:schemeClr val="bg1">
                              <a:alpha val="99000"/>
                            </a:schemeClr>
                          </a:solidFill>
                          <a:latin typeface="+mj-lt"/>
                          <a:ea typeface="+mn-ea"/>
                          <a:cs typeface="+mn-cs"/>
                        </a:rPr>
                        <a:t>(Hexabytes)</a:t>
                      </a: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val="10000"/>
                  </a:ext>
                </a:extLst>
              </a:tr>
              <a:tr h="597194">
                <a:tc>
                  <a:txBody>
                    <a:bodyPr/>
                    <a:lstStyle/>
                    <a:p>
                      <a:pPr algn="r"/>
                      <a:r>
                        <a:rPr lang="en-US" sz="2800" kern="1200" dirty="0">
                          <a:solidFill>
                            <a:schemeClr val="bg1">
                              <a:lumMod val="75000"/>
                            </a:schemeClr>
                          </a:solidFill>
                          <a:latin typeface="+mj-lt"/>
                          <a:ea typeface="+mn-ea"/>
                          <a:cs typeface="Segoe UI" panose="020B0502040204020203" pitchFamily="34" charset="0"/>
                        </a:rPr>
                        <a:t>Access</a:t>
                      </a: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a:ln>
                            <a:solidFill>
                              <a:schemeClr val="bg1">
                                <a:alpha val="0"/>
                              </a:schemeClr>
                            </a:solidFill>
                          </a:ln>
                          <a:solidFill>
                            <a:schemeClr val="bg1">
                              <a:alpha val="99000"/>
                            </a:schemeClr>
                          </a:solidFill>
                          <a:latin typeface="+mj-lt"/>
                        </a:rPr>
                        <a:t>Interactive and Batch</a:t>
                      </a: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a:ln>
                            <a:solidFill>
                              <a:schemeClr val="bg1">
                                <a:alpha val="0"/>
                              </a:schemeClr>
                            </a:solidFill>
                          </a:ln>
                          <a:solidFill>
                            <a:schemeClr val="bg1">
                              <a:alpha val="99000"/>
                            </a:schemeClr>
                          </a:solidFill>
                          <a:latin typeface="+mj-lt"/>
                        </a:rPr>
                        <a:t>Batch</a:t>
                      </a: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val="10001"/>
                  </a:ext>
                </a:extLst>
              </a:tr>
              <a:tr h="597194">
                <a:tc>
                  <a:txBody>
                    <a:bodyPr/>
                    <a:lstStyle/>
                    <a:p>
                      <a:pPr algn="r"/>
                      <a:r>
                        <a:rPr lang="en-US" sz="2800" kern="1200" dirty="0">
                          <a:solidFill>
                            <a:schemeClr val="bg1">
                              <a:lumMod val="75000"/>
                            </a:schemeClr>
                          </a:solidFill>
                          <a:latin typeface="+mj-lt"/>
                          <a:ea typeface="+mn-ea"/>
                          <a:cs typeface="Segoe UI" panose="020B0502040204020203" pitchFamily="34" charset="0"/>
                        </a:rPr>
                        <a:t>Updates</a:t>
                      </a: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a:ln>
                            <a:solidFill>
                              <a:schemeClr val="bg1">
                                <a:alpha val="0"/>
                              </a:schemeClr>
                            </a:solidFill>
                          </a:ln>
                          <a:solidFill>
                            <a:schemeClr val="bg1">
                              <a:alpha val="99000"/>
                            </a:schemeClr>
                          </a:solidFill>
                          <a:latin typeface="+mj-lt"/>
                        </a:rPr>
                        <a:t>Read</a:t>
                      </a:r>
                      <a:r>
                        <a:rPr lang="en-US" sz="2800" b="0" i="0" baseline="0" dirty="0">
                          <a:ln>
                            <a:solidFill>
                              <a:schemeClr val="bg1">
                                <a:alpha val="0"/>
                              </a:schemeClr>
                            </a:solidFill>
                          </a:ln>
                          <a:solidFill>
                            <a:schemeClr val="bg1">
                              <a:alpha val="99000"/>
                            </a:schemeClr>
                          </a:solidFill>
                          <a:latin typeface="+mj-lt"/>
                        </a:rPr>
                        <a:t> / Write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a:ln>
                            <a:solidFill>
                              <a:schemeClr val="bg1">
                                <a:alpha val="0"/>
                              </a:schemeClr>
                            </a:solidFill>
                          </a:ln>
                          <a:solidFill>
                            <a:schemeClr val="bg1">
                              <a:alpha val="99000"/>
                            </a:schemeClr>
                          </a:solidFill>
                          <a:latin typeface="+mj-lt"/>
                        </a:rPr>
                        <a:t>Write once, Read</a:t>
                      </a:r>
                      <a:r>
                        <a:rPr lang="en-US" sz="2800" b="0" i="0" baseline="0" dirty="0">
                          <a:ln>
                            <a:solidFill>
                              <a:schemeClr val="bg1">
                                <a:alpha val="0"/>
                              </a:schemeClr>
                            </a:solidFill>
                          </a:ln>
                          <a:solidFill>
                            <a:schemeClr val="bg1">
                              <a:alpha val="99000"/>
                            </a:schemeClr>
                          </a:solidFill>
                          <a:latin typeface="+mj-lt"/>
                        </a:rPr>
                        <a:t>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val="10002"/>
                  </a:ext>
                </a:extLst>
              </a:tr>
              <a:tr h="597194">
                <a:tc>
                  <a:txBody>
                    <a:bodyPr/>
                    <a:lstStyle/>
                    <a:p>
                      <a:pPr algn="r"/>
                      <a:r>
                        <a:rPr lang="en-US" sz="2800" kern="1200" dirty="0">
                          <a:solidFill>
                            <a:schemeClr val="bg1">
                              <a:lumMod val="75000"/>
                            </a:schemeClr>
                          </a:solidFill>
                          <a:latin typeface="+mj-lt"/>
                          <a:ea typeface="+mn-ea"/>
                          <a:cs typeface="Segoe UI" panose="020B0502040204020203" pitchFamily="34" charset="0"/>
                        </a:rPr>
                        <a:t>Structure</a:t>
                      </a: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a:ln>
                            <a:solidFill>
                              <a:schemeClr val="bg1">
                                <a:alpha val="0"/>
                              </a:schemeClr>
                            </a:solidFill>
                          </a:ln>
                          <a:solidFill>
                            <a:schemeClr val="bg1">
                              <a:alpha val="99000"/>
                            </a:schemeClr>
                          </a:solidFill>
                          <a:latin typeface="+mj-lt"/>
                        </a:rPr>
                        <a:t>Static Schema</a:t>
                      </a: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a:ln>
                            <a:solidFill>
                              <a:schemeClr val="bg1">
                                <a:alpha val="0"/>
                              </a:schemeClr>
                            </a:solidFill>
                          </a:ln>
                          <a:solidFill>
                            <a:schemeClr val="bg1">
                              <a:alpha val="99000"/>
                            </a:schemeClr>
                          </a:solidFill>
                          <a:latin typeface="+mj-lt"/>
                        </a:rPr>
                        <a:t>Dynamic Schema</a:t>
                      </a: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val="10003"/>
                  </a:ext>
                </a:extLst>
              </a:tr>
              <a:tr h="597194">
                <a:tc>
                  <a:txBody>
                    <a:bodyPr/>
                    <a:lstStyle/>
                    <a:p>
                      <a:pPr algn="r"/>
                      <a:r>
                        <a:rPr lang="en-US" sz="2800" kern="1200" dirty="0">
                          <a:solidFill>
                            <a:schemeClr val="bg1">
                              <a:lumMod val="75000"/>
                            </a:schemeClr>
                          </a:solidFill>
                          <a:latin typeface="+mj-lt"/>
                          <a:ea typeface="+mn-ea"/>
                          <a:cs typeface="Segoe UI" panose="020B0502040204020203" pitchFamily="34" charset="0"/>
                        </a:rPr>
                        <a:t>Integrity</a:t>
                      </a: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a:ln>
                            <a:solidFill>
                              <a:schemeClr val="bg1">
                                <a:alpha val="0"/>
                              </a:schemeClr>
                            </a:solidFill>
                          </a:ln>
                          <a:solidFill>
                            <a:schemeClr val="bg1">
                              <a:alpha val="99000"/>
                            </a:schemeClr>
                          </a:solidFill>
                          <a:latin typeface="+mj-lt"/>
                        </a:rPr>
                        <a:t>High (ACID)</a:t>
                      </a: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a:ln>
                            <a:solidFill>
                              <a:schemeClr val="bg1">
                                <a:alpha val="0"/>
                              </a:schemeClr>
                            </a:solidFill>
                          </a:ln>
                          <a:solidFill>
                            <a:schemeClr val="bg1">
                              <a:alpha val="99000"/>
                            </a:schemeClr>
                          </a:solidFill>
                          <a:latin typeface="+mj-lt"/>
                        </a:rPr>
                        <a:t>Low</a:t>
                      </a: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val="10004"/>
                  </a:ext>
                </a:extLst>
              </a:tr>
              <a:tr h="591207">
                <a:tc>
                  <a:txBody>
                    <a:bodyPr/>
                    <a:lstStyle/>
                    <a:p>
                      <a:pPr algn="r"/>
                      <a:r>
                        <a:rPr lang="en-US" sz="2800" kern="1200" dirty="0">
                          <a:solidFill>
                            <a:schemeClr val="bg1">
                              <a:lumMod val="75000"/>
                            </a:schemeClr>
                          </a:solidFill>
                          <a:latin typeface="+mj-lt"/>
                          <a:ea typeface="+mn-ea"/>
                          <a:cs typeface="Segoe UI" panose="020B0502040204020203" pitchFamily="34" charset="0"/>
                        </a:rPr>
                        <a:t>Scaling</a:t>
                      </a: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a:ln>
                            <a:solidFill>
                              <a:schemeClr val="bg1">
                                <a:alpha val="0"/>
                              </a:schemeClr>
                            </a:solidFill>
                          </a:ln>
                          <a:solidFill>
                            <a:schemeClr val="bg1">
                              <a:alpha val="99000"/>
                            </a:schemeClr>
                          </a:solidFill>
                          <a:latin typeface="+mj-lt"/>
                        </a:rPr>
                        <a:t>Nonlinear</a:t>
                      </a: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a:ln>
                            <a:solidFill>
                              <a:schemeClr val="bg1">
                                <a:alpha val="0"/>
                              </a:schemeClr>
                            </a:solidFill>
                          </a:ln>
                          <a:solidFill>
                            <a:schemeClr val="bg1">
                              <a:alpha val="99000"/>
                            </a:schemeClr>
                          </a:solidFill>
                          <a:latin typeface="+mj-lt"/>
                        </a:rPr>
                        <a:t>Linear</a:t>
                      </a: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val="10005"/>
                  </a:ext>
                </a:extLst>
              </a:tr>
            </a:tbl>
          </a:graphicData>
        </a:graphic>
      </p:graphicFrame>
      <p:sp>
        <p:nvSpPr>
          <p:cNvPr id="11" name="TextBox 10"/>
          <p:cNvSpPr txBox="1"/>
          <p:nvPr/>
        </p:nvSpPr>
        <p:spPr>
          <a:xfrm>
            <a:off x="3673061" y="6091826"/>
            <a:ext cx="4845878" cy="246221"/>
          </a:xfrm>
          <a:prstGeom prst="rect">
            <a:avLst/>
          </a:prstGeom>
          <a:noFill/>
        </p:spPr>
        <p:txBody>
          <a:bodyPr wrap="none" lIns="0" tIns="0" rIns="0" bIns="0" rtlCol="0" anchor="b" anchorCtr="0">
            <a:spAutoFit/>
          </a:bodyPr>
          <a:lstStyle/>
          <a:p>
            <a:pPr defTabSz="913951">
              <a:defRPr/>
            </a:pPr>
            <a:r>
              <a:rPr lang="en-US" sz="1600" kern="0" dirty="0">
                <a:ln>
                  <a:solidFill>
                    <a:srgbClr val="FFFFFF">
                      <a:alpha val="0"/>
                    </a:srgbClr>
                  </a:solidFill>
                </a:ln>
                <a:solidFill>
                  <a:schemeClr val="bg1"/>
                </a:solidFill>
              </a:rPr>
              <a:t>Reference: Tom White’s Hadoop: The Definitive Guide</a:t>
            </a:r>
          </a:p>
        </p:txBody>
      </p:sp>
      <p:pic>
        <p:nvPicPr>
          <p:cNvPr id="9" name="Picture 8"/>
          <p:cNvPicPr>
            <a:picLocks noChangeAspect="1"/>
          </p:cNvPicPr>
          <p:nvPr/>
        </p:nvPicPr>
        <p:blipFill>
          <a:blip r:embed="rId3"/>
          <a:stretch>
            <a:fillRect/>
          </a:stretch>
        </p:blipFill>
        <p:spPr>
          <a:xfrm>
            <a:off x="8499664" y="1184740"/>
            <a:ext cx="933073" cy="686786"/>
          </a:xfrm>
          <a:prstGeom prst="rect">
            <a:avLst/>
          </a:prstGeom>
        </p:spPr>
      </p:pic>
      <p:pic>
        <p:nvPicPr>
          <p:cNvPr id="14" name="Picture 13"/>
          <p:cNvPicPr>
            <a:picLocks noChangeAspect="1"/>
          </p:cNvPicPr>
          <p:nvPr/>
        </p:nvPicPr>
        <p:blipFill>
          <a:blip r:embed="rId4"/>
          <a:stretch>
            <a:fillRect/>
          </a:stretch>
        </p:blipFill>
        <p:spPr>
          <a:xfrm>
            <a:off x="4288539" y="1100106"/>
            <a:ext cx="647352" cy="856054"/>
          </a:xfrm>
          <a:prstGeom prst="rect">
            <a:avLst/>
          </a:prstGeom>
        </p:spPr>
      </p:pic>
      <p:sp>
        <p:nvSpPr>
          <p:cNvPr id="1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t>Relational DB vs. Hadoop</a:t>
            </a:r>
          </a:p>
        </p:txBody>
      </p:sp>
    </p:spTree>
    <p:extLst>
      <p:ext uri="{BB962C8B-B14F-4D97-AF65-F5344CB8AC3E}">
        <p14:creationId xmlns:p14="http://schemas.microsoft.com/office/powerpoint/2010/main" val="266826617"/>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Existing ecosystem</a:t>
            </a:r>
          </a:p>
        </p:txBody>
      </p:sp>
      <p:sp>
        <p:nvSpPr>
          <p:cNvPr id="4" name="Content Placeholder 3"/>
          <p:cNvSpPr>
            <a:spLocks noGrp="1"/>
          </p:cNvSpPr>
          <p:nvPr>
            <p:ph sz="quarter" idx="10"/>
          </p:nvPr>
        </p:nvSpPr>
        <p:spPr/>
        <p:txBody>
          <a:bodyPr anchor="ctr"/>
          <a:lstStyle/>
          <a:p>
            <a:pPr marL="0" indent="0" algn="ctr">
              <a:buNone/>
            </a:pPr>
            <a:r>
              <a:rPr lang="en-US" sz="3200" dirty="0"/>
              <a:t>Hive</a:t>
            </a:r>
          </a:p>
          <a:p>
            <a:pPr marL="0" indent="0" algn="ctr">
              <a:buNone/>
            </a:pPr>
            <a:r>
              <a:rPr lang="en-US" sz="3200" dirty="0"/>
              <a:t>Pig</a:t>
            </a:r>
          </a:p>
          <a:p>
            <a:pPr marL="0" indent="0" algn="ctr">
              <a:buNone/>
            </a:pPr>
            <a:r>
              <a:rPr lang="en-US" sz="3200" dirty="0"/>
              <a:t>Mahout</a:t>
            </a:r>
          </a:p>
          <a:p>
            <a:pPr marL="0" indent="0" algn="ctr">
              <a:buNone/>
            </a:pPr>
            <a:r>
              <a:rPr lang="en-US" sz="3200" dirty="0"/>
              <a:t>Cascading</a:t>
            </a:r>
          </a:p>
          <a:p>
            <a:pPr marL="0" indent="0" algn="ctr">
              <a:buNone/>
            </a:pPr>
            <a:r>
              <a:rPr lang="en-US" sz="3200" dirty="0"/>
              <a:t>Scalding</a:t>
            </a:r>
          </a:p>
          <a:p>
            <a:pPr marL="0" indent="0" algn="ctr">
              <a:buNone/>
            </a:pPr>
            <a:r>
              <a:rPr lang="en-US" sz="3200" dirty="0" err="1"/>
              <a:t>Scoobi</a:t>
            </a:r>
            <a:endParaRPr lang="en-US" sz="3200" dirty="0"/>
          </a:p>
          <a:p>
            <a:pPr marL="0" indent="0" algn="ctr">
              <a:buNone/>
            </a:pPr>
            <a:r>
              <a:rPr lang="en-US" sz="3200" dirty="0"/>
              <a:t>Pegasus</a:t>
            </a:r>
          </a:p>
          <a:p>
            <a:pPr marL="0" indent="0" algn="ctr">
              <a:buNone/>
            </a:pPr>
            <a:r>
              <a:rPr lang="en-US" sz="3200" dirty="0"/>
              <a:t>…</a:t>
            </a:r>
          </a:p>
        </p:txBody>
      </p:sp>
    </p:spTree>
    <p:extLst>
      <p:ext uri="{BB962C8B-B14F-4D97-AF65-F5344CB8AC3E}">
        <p14:creationId xmlns:p14="http://schemas.microsoft.com/office/powerpoint/2010/main" val="1799328399"/>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Microsoft .NET</a:t>
            </a:r>
          </a:p>
        </p:txBody>
      </p:sp>
      <p:sp>
        <p:nvSpPr>
          <p:cNvPr id="4" name="Content Placeholder 3"/>
          <p:cNvSpPr>
            <a:spLocks noGrp="1"/>
          </p:cNvSpPr>
          <p:nvPr>
            <p:ph sz="quarter" idx="10"/>
          </p:nvPr>
        </p:nvSpPr>
        <p:spPr/>
        <p:txBody>
          <a:bodyPr anchor="ctr"/>
          <a:lstStyle/>
          <a:p>
            <a:pPr marL="0" indent="0" algn="ctr">
              <a:buNone/>
            </a:pPr>
            <a:r>
              <a:rPr lang="en-US" sz="3200" dirty="0"/>
              <a:t>C#</a:t>
            </a:r>
          </a:p>
          <a:p>
            <a:pPr marL="0" indent="0" algn="ctr">
              <a:buNone/>
            </a:pPr>
            <a:r>
              <a:rPr lang="en-US" sz="3200" dirty="0"/>
              <a:t>F#</a:t>
            </a:r>
          </a:p>
          <a:p>
            <a:pPr marL="0" indent="0" algn="ctr">
              <a:buNone/>
            </a:pPr>
            <a:r>
              <a:rPr lang="en-US" sz="3200" dirty="0"/>
              <a:t>Map/Reduce</a:t>
            </a:r>
          </a:p>
          <a:p>
            <a:pPr marL="0" indent="0" algn="ctr">
              <a:buNone/>
            </a:pPr>
            <a:r>
              <a:rPr lang="en-US" sz="3200" dirty="0"/>
              <a:t>Microsoft .NET management clients</a:t>
            </a:r>
          </a:p>
        </p:txBody>
      </p:sp>
    </p:spTree>
    <p:extLst>
      <p:ext uri="{BB962C8B-B14F-4D97-AF65-F5344CB8AC3E}">
        <p14:creationId xmlns:p14="http://schemas.microsoft.com/office/powerpoint/2010/main" val="3316226643"/>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DevOps / IT Pros</a:t>
            </a:r>
          </a:p>
        </p:txBody>
      </p:sp>
      <p:sp>
        <p:nvSpPr>
          <p:cNvPr id="4" name="Content Placeholder 3"/>
          <p:cNvSpPr>
            <a:spLocks noGrp="1"/>
          </p:cNvSpPr>
          <p:nvPr>
            <p:ph sz="quarter" idx="10"/>
          </p:nvPr>
        </p:nvSpPr>
        <p:spPr/>
        <p:txBody>
          <a:bodyPr anchor="ctr"/>
          <a:lstStyle/>
          <a:p>
            <a:pPr marL="0" indent="0" algn="ctr">
              <a:buNone/>
            </a:pPr>
            <a:r>
              <a:rPr lang="en-US" sz="3200" dirty="0"/>
              <a:t>PowerShell</a:t>
            </a:r>
          </a:p>
          <a:p>
            <a:pPr marL="0" indent="0" algn="ctr">
              <a:buNone/>
            </a:pPr>
            <a:r>
              <a:rPr lang="en-US" sz="3200" dirty="0"/>
              <a:t>Cross-Platform CLI tools (</a:t>
            </a:r>
            <a:r>
              <a:rPr lang="en-US" sz="3200" dirty="0" err="1"/>
              <a:t>xplat</a:t>
            </a:r>
            <a:r>
              <a:rPr lang="en-US" sz="3200" dirty="0"/>
              <a:t>-cli)</a:t>
            </a:r>
          </a:p>
        </p:txBody>
      </p:sp>
    </p:spTree>
    <p:extLst>
      <p:ext uri="{BB962C8B-B14F-4D97-AF65-F5344CB8AC3E}">
        <p14:creationId xmlns:p14="http://schemas.microsoft.com/office/powerpoint/2010/main" val="2345277134"/>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Data Warehousing</a:t>
            </a:r>
          </a:p>
        </p:txBody>
      </p:sp>
      <p:grpSp>
        <p:nvGrpSpPr>
          <p:cNvPr id="59" name="Group 58"/>
          <p:cNvGrpSpPr/>
          <p:nvPr>
            <p:custDataLst>
              <p:custData r:id="rId1"/>
            </p:custDataLst>
          </p:nvPr>
        </p:nvGrpSpPr>
        <p:grpSpPr>
          <a:xfrm>
            <a:off x="10031158" y="4211882"/>
            <a:ext cx="1805469" cy="2096110"/>
            <a:chOff x="9418600" y="2722100"/>
            <a:chExt cx="2131910" cy="2475101"/>
          </a:xfrm>
        </p:grpSpPr>
        <p:pic>
          <p:nvPicPr>
            <p:cNvPr id="61" name="Picture 60"/>
            <p:cNvPicPr>
              <a:picLocks noChangeAspect="1"/>
            </p:cNvPicPr>
            <p:nvPr/>
          </p:nvPicPr>
          <p:blipFill>
            <a:blip r:embed="rId4"/>
            <a:stretch>
              <a:fillRect/>
            </a:stretch>
          </p:blipFill>
          <p:spPr>
            <a:xfrm>
              <a:off x="9418600" y="2952089"/>
              <a:ext cx="2131908" cy="1765939"/>
            </a:xfrm>
            <a:prstGeom prst="rect">
              <a:avLst/>
            </a:prstGeom>
          </p:spPr>
        </p:pic>
        <p:sp>
          <p:nvSpPr>
            <p:cNvPr id="72" name="Rectangle 71"/>
            <p:cNvSpPr/>
            <p:nvPr/>
          </p:nvSpPr>
          <p:spPr>
            <a:xfrm>
              <a:off x="10172112" y="2722100"/>
              <a:ext cx="1378398" cy="1995928"/>
            </a:xfrm>
            <a:prstGeom prst="rect">
              <a:avLst/>
            </a:prstGeom>
            <a:solidFill>
              <a:schemeClr val="tx2"/>
            </a:solidFill>
            <a:ln w="10795" cap="flat" cmpd="sng" algn="ctr">
              <a:noFill/>
              <a:prstDash val="solid"/>
            </a:ln>
            <a:effectLst/>
          </p:spPr>
          <p:txBody>
            <a:bodyPr rtlCol="0" anchor="ctr"/>
            <a:lstStyle/>
            <a:p>
              <a:pPr algn="ctr" defTabSz="932742"/>
              <a:endParaRPr lang="en-US" kern="0">
                <a:solidFill>
                  <a:srgbClr val="FFFFFF"/>
                </a:solidFill>
              </a:endParaRPr>
            </a:p>
          </p:txBody>
        </p:sp>
        <p:grpSp>
          <p:nvGrpSpPr>
            <p:cNvPr id="73" name="Group 72"/>
            <p:cNvGrpSpPr>
              <a:grpSpLocks noChangeAspect="1"/>
            </p:cNvGrpSpPr>
            <p:nvPr/>
          </p:nvGrpSpPr>
          <p:grpSpPr>
            <a:xfrm>
              <a:off x="10172111" y="3333824"/>
              <a:ext cx="914402" cy="1157144"/>
              <a:chOff x="1615697" y="5096400"/>
              <a:chExt cx="822961" cy="1041429"/>
            </a:xfrm>
          </p:grpSpPr>
          <p:sp>
            <p:nvSpPr>
              <p:cNvPr id="81" name="Rectangle 80"/>
              <p:cNvSpPr/>
              <p:nvPr/>
            </p:nvSpPr>
            <p:spPr bwMode="auto">
              <a:xfrm>
                <a:off x="1632171" y="5172501"/>
                <a:ext cx="790012" cy="907577"/>
              </a:xfrm>
              <a:prstGeom prst="rect">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a:solidFill>
                    <a:prstClr val="white"/>
                  </a:solidFill>
                  <a:latin typeface="Calibri Light" panose="020F0302020204030204"/>
                  <a:ea typeface="Segoe UI" pitchFamily="34" charset="0"/>
                  <a:cs typeface="Segoe UI" pitchFamily="34" charset="0"/>
                </a:endParaRPr>
              </a:p>
            </p:txBody>
          </p:sp>
          <p:grpSp>
            <p:nvGrpSpPr>
              <p:cNvPr id="82" name="Group 81"/>
              <p:cNvGrpSpPr/>
              <p:nvPr/>
            </p:nvGrpSpPr>
            <p:grpSpPr>
              <a:xfrm>
                <a:off x="1615697" y="5096400"/>
                <a:ext cx="822961" cy="1041429"/>
                <a:chOff x="932649" y="2464581"/>
                <a:chExt cx="822961" cy="1041429"/>
              </a:xfrm>
            </p:grpSpPr>
            <p:sp>
              <p:nvSpPr>
                <p:cNvPr id="83" name="Oval 82"/>
                <p:cNvSpPr>
                  <a:spLocks noChangeArrowheads="1"/>
                </p:cNvSpPr>
                <p:nvPr/>
              </p:nvSpPr>
              <p:spPr bwMode="auto">
                <a:xfrm>
                  <a:off x="946728" y="2464581"/>
                  <a:ext cx="794803" cy="151025"/>
                </a:xfrm>
                <a:prstGeom prst="ellipse">
                  <a:avLst/>
                </a:pr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84" name="Freeform 123"/>
                <p:cNvSpPr>
                  <a:spLocks noEditPoints="1"/>
                </p:cNvSpPr>
                <p:nvPr/>
              </p:nvSpPr>
              <p:spPr bwMode="auto">
                <a:xfrm>
                  <a:off x="932649" y="2542266"/>
                  <a:ext cx="822961" cy="963744"/>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grpSp>
        </p:grpSp>
        <p:sp>
          <p:nvSpPr>
            <p:cNvPr id="80" name="TextBox 79"/>
            <p:cNvSpPr txBox="1"/>
            <p:nvPr/>
          </p:nvSpPr>
          <p:spPr>
            <a:xfrm>
              <a:off x="10411216" y="4521232"/>
              <a:ext cx="436187" cy="675969"/>
            </a:xfrm>
            <a:prstGeom prst="rect">
              <a:avLst/>
            </a:prstGeom>
            <a:noFill/>
          </p:spPr>
          <p:txBody>
            <a:bodyPr wrap="none" lIns="182880" tIns="146304" rIns="182880" bIns="146304" rtlCol="0">
              <a:spAutoFit/>
            </a:bodyPr>
            <a:lstStyle/>
            <a:p>
              <a:pPr algn="ctr" defTabSz="932742">
                <a:lnSpc>
                  <a:spcPct val="90000"/>
                </a:lnSpc>
                <a:spcAft>
                  <a:spcPts val="600"/>
                </a:spcAft>
              </a:pPr>
              <a:endParaRPr lang="en-US" sz="2000" kern="0" dirty="0">
                <a:solidFill>
                  <a:srgbClr val="515151"/>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2102016442"/>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Oval 75"/>
          <p:cNvSpPr>
            <a:spLocks noChangeAspect="1"/>
          </p:cNvSpPr>
          <p:nvPr/>
        </p:nvSpPr>
        <p:spPr bwMode="auto">
          <a:xfrm>
            <a:off x="6903480" y="623934"/>
            <a:ext cx="969591" cy="968827"/>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p:cNvGrpSpPr>
            <a:grpSpLocks noChangeAspect="1"/>
          </p:cNvGrpSpPr>
          <p:nvPr/>
        </p:nvGrpSpPr>
        <p:grpSpPr>
          <a:xfrm>
            <a:off x="1031136" y="599637"/>
            <a:ext cx="9912137" cy="4280628"/>
            <a:chOff x="579437" y="1965325"/>
            <a:chExt cx="11704320" cy="5054594"/>
          </a:xfrm>
        </p:grpSpPr>
        <p:sp>
          <p:nvSpPr>
            <p:cNvPr id="41" name="Rectangle 40"/>
            <p:cNvSpPr/>
            <p:nvPr/>
          </p:nvSpPr>
          <p:spPr bwMode="auto">
            <a:xfrm>
              <a:off x="579437" y="1965325"/>
              <a:ext cx="11704319" cy="5029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14" tIns="182828" rIns="182828" bIns="45706" numCol="1" spcCol="0" rtlCol="0" fromWordArt="0" anchor="t" anchorCtr="0" forceAA="0" compatLnSpc="1">
              <a:prstTxWarp prst="textNoShape">
                <a:avLst/>
              </a:prstTxWarp>
              <a:noAutofit/>
            </a:bodyPr>
            <a:lstStyle/>
            <a:p>
              <a:pPr algn="r" defTabSz="931505">
                <a:lnSpc>
                  <a:spcPct val="90000"/>
                </a:lnSpc>
                <a:spcAft>
                  <a:spcPts val="600"/>
                </a:spcAft>
              </a:pPr>
              <a:endParaRPr lang="en-US" kern="0" dirty="0">
                <a:solidFill>
                  <a:srgbClr val="505050"/>
                </a:solidFill>
                <a:latin typeface="Segoe UI Semibold" panose="020B0702040204020203" pitchFamily="34" charset="0"/>
                <a:cs typeface="Segoe UI Semibold" panose="020B0702040204020203" pitchFamily="34" charset="0"/>
              </a:endParaRPr>
            </a:p>
          </p:txBody>
        </p:sp>
        <p:grpSp>
          <p:nvGrpSpPr>
            <p:cNvPr id="42" name="Group 41"/>
            <p:cNvGrpSpPr/>
            <p:nvPr/>
          </p:nvGrpSpPr>
          <p:grpSpPr>
            <a:xfrm>
              <a:off x="1082255" y="2272273"/>
              <a:ext cx="11201502" cy="4747646"/>
              <a:chOff x="884937" y="1954396"/>
              <a:chExt cx="11201502" cy="4747646"/>
            </a:xfrm>
          </p:grpSpPr>
          <p:pic>
            <p:nvPicPr>
              <p:cNvPr id="44" name="Picture 43"/>
              <p:cNvPicPr>
                <a:picLocks noChangeAspect="1"/>
              </p:cNvPicPr>
              <p:nvPr/>
            </p:nvPicPr>
            <p:blipFill>
              <a:blip r:embed="rId3"/>
              <a:stretch>
                <a:fillRect/>
              </a:stretch>
            </p:blipFill>
            <p:spPr>
              <a:xfrm>
                <a:off x="9397840" y="2952089"/>
                <a:ext cx="2131908" cy="1765939"/>
              </a:xfrm>
              <a:prstGeom prst="rect">
                <a:avLst/>
              </a:prstGeom>
            </p:spPr>
          </p:pic>
          <p:pic>
            <p:nvPicPr>
              <p:cNvPr id="45" name="Picture 44"/>
              <p:cNvPicPr>
                <a:picLocks noChangeAspect="1"/>
              </p:cNvPicPr>
              <p:nvPr/>
            </p:nvPicPr>
            <p:blipFill>
              <a:blip r:embed="rId4"/>
              <a:stretch>
                <a:fillRect/>
              </a:stretch>
            </p:blipFill>
            <p:spPr>
              <a:xfrm>
                <a:off x="4835743" y="3301269"/>
                <a:ext cx="1254636" cy="1248756"/>
              </a:xfrm>
              <a:prstGeom prst="rect">
                <a:avLst/>
              </a:prstGeom>
            </p:spPr>
          </p:pic>
          <p:sp>
            <p:nvSpPr>
              <p:cNvPr id="46" name="TextBox 45"/>
              <p:cNvSpPr txBox="1"/>
              <p:nvPr/>
            </p:nvSpPr>
            <p:spPr>
              <a:xfrm>
                <a:off x="4611274" y="4521231"/>
                <a:ext cx="1682833"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a:solidFill>
                      <a:srgbClr val="515151"/>
                    </a:solidFill>
                    <a:latin typeface="Segoe UI Semilight" panose="020B0402040204020203" pitchFamily="34" charset="0"/>
                    <a:cs typeface="Segoe UI Semilight" panose="020B0402040204020203" pitchFamily="34" charset="0"/>
                  </a:rPr>
                  <a:t>App Service</a:t>
                </a:r>
              </a:p>
            </p:txBody>
          </p:sp>
          <p:sp>
            <p:nvSpPr>
              <p:cNvPr id="47" name="TextBox 46"/>
              <p:cNvSpPr txBox="1"/>
              <p:nvPr/>
            </p:nvSpPr>
            <p:spPr>
              <a:xfrm>
                <a:off x="6516608" y="4521231"/>
                <a:ext cx="2613152"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a:solidFill>
                      <a:srgbClr val="515151"/>
                    </a:solidFill>
                    <a:latin typeface="Segoe UI Semilight" panose="020B0402040204020203" pitchFamily="34" charset="0"/>
                    <a:cs typeface="Segoe UI Semilight" panose="020B0402040204020203" pitchFamily="34" charset="0"/>
                  </a:rPr>
                  <a:t>Azure SQL Database</a:t>
                </a:r>
              </a:p>
            </p:txBody>
          </p:sp>
          <p:cxnSp>
            <p:nvCxnSpPr>
              <p:cNvPr id="48" name="Elbow Connector 47"/>
              <p:cNvCxnSpPr/>
              <p:nvPr/>
            </p:nvCxnSpPr>
            <p:spPr>
              <a:xfrm rot="10800000">
                <a:off x="4967512" y="5253399"/>
                <a:ext cx="5130721" cy="547406"/>
              </a:xfrm>
              <a:prstGeom prst="bentConnector2">
                <a:avLst/>
              </a:prstGeom>
              <a:noFill/>
              <a:ln w="25400" cap="flat" cmpd="sng" algn="ctr">
                <a:solidFill>
                  <a:srgbClr val="00B050"/>
                </a:solidFill>
                <a:prstDash val="solid"/>
                <a:headEnd type="arrow"/>
                <a:tailEnd type="arrow"/>
              </a:ln>
              <a:effectLst/>
            </p:spPr>
          </p:cxnSp>
          <p:sp>
            <p:nvSpPr>
              <p:cNvPr id="49" name="TextBox 48"/>
              <p:cNvSpPr txBox="1"/>
              <p:nvPr/>
            </p:nvSpPr>
            <p:spPr>
              <a:xfrm>
                <a:off x="9129760" y="6091488"/>
                <a:ext cx="2956679" cy="610554"/>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600" kern="0" dirty="0">
                    <a:solidFill>
                      <a:srgbClr val="515151"/>
                    </a:solidFill>
                    <a:latin typeface="Segoe UI Semilight" panose="020B0402040204020203" pitchFamily="34" charset="0"/>
                    <a:cs typeface="Segoe UI Semilight" panose="020B0402040204020203" pitchFamily="34" charset="0"/>
                  </a:rPr>
                  <a:t>Azure Machine Learning</a:t>
                </a:r>
              </a:p>
            </p:txBody>
          </p:sp>
          <p:sp>
            <p:nvSpPr>
              <p:cNvPr id="50" name="TextBox 49"/>
              <p:cNvSpPr txBox="1"/>
              <p:nvPr/>
            </p:nvSpPr>
            <p:spPr>
              <a:xfrm>
                <a:off x="6438064" y="5833689"/>
                <a:ext cx="1989584"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a:solidFill>
                      <a:srgbClr val="515151"/>
                    </a:solidFill>
                    <a:latin typeface="Segoe UI Semilight" panose="020B0402040204020203" pitchFamily="34" charset="0"/>
                    <a:cs typeface="Segoe UI Semilight" panose="020B0402040204020203" pitchFamily="34" charset="0"/>
                  </a:rPr>
                  <a:t>Intelligent App</a:t>
                </a:r>
              </a:p>
            </p:txBody>
          </p:sp>
          <p:sp>
            <p:nvSpPr>
              <p:cNvPr id="51" name="TextBox 50"/>
              <p:cNvSpPr txBox="1"/>
              <p:nvPr/>
            </p:nvSpPr>
            <p:spPr>
              <a:xfrm>
                <a:off x="7281046" y="2660730"/>
                <a:ext cx="1084271" cy="517065"/>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1600" kern="0" dirty="0">
                    <a:solidFill>
                      <a:srgbClr val="515151"/>
                    </a:solidFill>
                    <a:latin typeface="Segoe UI Semilight" panose="020B0402040204020203" pitchFamily="34" charset="0"/>
                    <a:cs typeface="Segoe UI Semilight" panose="020B0402040204020203" pitchFamily="34" charset="0"/>
                  </a:rPr>
                  <a:t>Hadoop</a:t>
                </a:r>
              </a:p>
            </p:txBody>
          </p:sp>
          <p:grpSp>
            <p:nvGrpSpPr>
              <p:cNvPr id="52" name="Group 51"/>
              <p:cNvGrpSpPr/>
              <p:nvPr/>
            </p:nvGrpSpPr>
            <p:grpSpPr>
              <a:xfrm>
                <a:off x="884937" y="3234537"/>
                <a:ext cx="2237516" cy="1376415"/>
                <a:chOff x="1966540" y="1894093"/>
                <a:chExt cx="3906824" cy="2403294"/>
              </a:xfrm>
            </p:grpSpPr>
            <p:sp>
              <p:nvSpPr>
                <p:cNvPr id="72" name="Freeform 71"/>
                <p:cNvSpPr/>
                <p:nvPr/>
              </p:nvSpPr>
              <p:spPr bwMode="auto">
                <a:xfrm>
                  <a:off x="1981944" y="1894440"/>
                  <a:ext cx="3876018" cy="2402947"/>
                </a:xfrm>
                <a:custGeom>
                  <a:avLst/>
                  <a:gdLst>
                    <a:gd name="connsiteX0" fmla="*/ 277735 w 3876018"/>
                    <a:gd name="connsiteY0" fmla="*/ 243977 h 2402947"/>
                    <a:gd name="connsiteX1" fmla="*/ 253185 w 3876018"/>
                    <a:gd name="connsiteY1" fmla="*/ 268527 h 2402947"/>
                    <a:gd name="connsiteX2" fmla="*/ 253185 w 3876018"/>
                    <a:gd name="connsiteY2" fmla="*/ 2134419 h 2402947"/>
                    <a:gd name="connsiteX3" fmla="*/ 277735 w 3876018"/>
                    <a:gd name="connsiteY3" fmla="*/ 2158969 h 2402947"/>
                    <a:gd name="connsiteX4" fmla="*/ 3598283 w 3876018"/>
                    <a:gd name="connsiteY4" fmla="*/ 2158969 h 2402947"/>
                    <a:gd name="connsiteX5" fmla="*/ 3622834 w 3876018"/>
                    <a:gd name="connsiteY5" fmla="*/ 2134419 h 2402947"/>
                    <a:gd name="connsiteX6" fmla="*/ 3622834 w 3876018"/>
                    <a:gd name="connsiteY6" fmla="*/ 268527 h 2402947"/>
                    <a:gd name="connsiteX7" fmla="*/ 3598283 w 3876018"/>
                    <a:gd name="connsiteY7" fmla="*/ 243977 h 2402947"/>
                    <a:gd name="connsiteX8" fmla="*/ 1936862 w 3876018"/>
                    <a:gd name="connsiteY8" fmla="*/ 71679 h 2402947"/>
                    <a:gd name="connsiteX9" fmla="*/ 1900286 w 3876018"/>
                    <a:gd name="connsiteY9" fmla="*/ 108255 h 2402947"/>
                    <a:gd name="connsiteX10" fmla="*/ 1936862 w 3876018"/>
                    <a:gd name="connsiteY10" fmla="*/ 144831 h 2402947"/>
                    <a:gd name="connsiteX11" fmla="*/ 1973438 w 3876018"/>
                    <a:gd name="connsiteY11" fmla="*/ 108255 h 2402947"/>
                    <a:gd name="connsiteX12" fmla="*/ 1936862 w 3876018"/>
                    <a:gd name="connsiteY12" fmla="*/ 71679 h 2402947"/>
                    <a:gd name="connsiteX13" fmla="*/ 67787 w 3876018"/>
                    <a:gd name="connsiteY13" fmla="*/ 0 h 2402947"/>
                    <a:gd name="connsiteX14" fmla="*/ 3808231 w 3876018"/>
                    <a:gd name="connsiteY14" fmla="*/ 0 h 2402947"/>
                    <a:gd name="connsiteX15" fmla="*/ 3876018 w 3876018"/>
                    <a:gd name="connsiteY15" fmla="*/ 67787 h 2402947"/>
                    <a:gd name="connsiteX16" fmla="*/ 3876018 w 3876018"/>
                    <a:gd name="connsiteY16" fmla="*/ 2335160 h 2402947"/>
                    <a:gd name="connsiteX17" fmla="*/ 3808231 w 3876018"/>
                    <a:gd name="connsiteY17" fmla="*/ 2402947 h 2402947"/>
                    <a:gd name="connsiteX18" fmla="*/ 67787 w 3876018"/>
                    <a:gd name="connsiteY18" fmla="*/ 2402947 h 2402947"/>
                    <a:gd name="connsiteX19" fmla="*/ 0 w 3876018"/>
                    <a:gd name="connsiteY19" fmla="*/ 2335160 h 2402947"/>
                    <a:gd name="connsiteX20" fmla="*/ 0 w 3876018"/>
                    <a:gd name="connsiteY20" fmla="*/ 67787 h 2402947"/>
                    <a:gd name="connsiteX21" fmla="*/ 67787 w 3876018"/>
                    <a:gd name="connsiteY21" fmla="*/ 0 h 240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18" h="2402947">
                      <a:moveTo>
                        <a:pt x="277735" y="243977"/>
                      </a:moveTo>
                      <a:cubicBezTo>
                        <a:pt x="264177" y="243977"/>
                        <a:pt x="253185" y="254969"/>
                        <a:pt x="253185" y="268527"/>
                      </a:cubicBezTo>
                      <a:lnTo>
                        <a:pt x="253185" y="2134419"/>
                      </a:lnTo>
                      <a:cubicBezTo>
                        <a:pt x="253185" y="2147977"/>
                        <a:pt x="264177" y="2158969"/>
                        <a:pt x="277735" y="2158969"/>
                      </a:cubicBezTo>
                      <a:lnTo>
                        <a:pt x="3598283" y="2158969"/>
                      </a:lnTo>
                      <a:cubicBezTo>
                        <a:pt x="3611842" y="2158969"/>
                        <a:pt x="3622834" y="2147977"/>
                        <a:pt x="3622834" y="2134419"/>
                      </a:cubicBezTo>
                      <a:lnTo>
                        <a:pt x="3622834" y="268527"/>
                      </a:lnTo>
                      <a:cubicBezTo>
                        <a:pt x="3622834" y="254969"/>
                        <a:pt x="3611842" y="243977"/>
                        <a:pt x="3598283" y="243977"/>
                      </a:cubicBezTo>
                      <a:close/>
                      <a:moveTo>
                        <a:pt x="1936862" y="71679"/>
                      </a:moveTo>
                      <a:cubicBezTo>
                        <a:pt x="1916662" y="71679"/>
                        <a:pt x="1900286" y="88055"/>
                        <a:pt x="1900286" y="108255"/>
                      </a:cubicBezTo>
                      <a:cubicBezTo>
                        <a:pt x="1900286" y="128455"/>
                        <a:pt x="1916662" y="144831"/>
                        <a:pt x="1936862" y="144831"/>
                      </a:cubicBezTo>
                      <a:cubicBezTo>
                        <a:pt x="1957062" y="144831"/>
                        <a:pt x="1973438" y="128455"/>
                        <a:pt x="1973438" y="108255"/>
                      </a:cubicBezTo>
                      <a:cubicBezTo>
                        <a:pt x="1973438" y="88055"/>
                        <a:pt x="1957062" y="71679"/>
                        <a:pt x="1936862" y="71679"/>
                      </a:cubicBezTo>
                      <a:close/>
                      <a:moveTo>
                        <a:pt x="67787" y="0"/>
                      </a:moveTo>
                      <a:lnTo>
                        <a:pt x="3808231" y="0"/>
                      </a:lnTo>
                      <a:cubicBezTo>
                        <a:pt x="3845668" y="0"/>
                        <a:pt x="3876018" y="30350"/>
                        <a:pt x="3876018" y="67787"/>
                      </a:cubicBezTo>
                      <a:lnTo>
                        <a:pt x="3876018" y="2335160"/>
                      </a:lnTo>
                      <a:cubicBezTo>
                        <a:pt x="3876018" y="2372597"/>
                        <a:pt x="3845668" y="2402947"/>
                        <a:pt x="3808231" y="2402947"/>
                      </a:cubicBezTo>
                      <a:lnTo>
                        <a:pt x="67787" y="2402947"/>
                      </a:lnTo>
                      <a:cubicBezTo>
                        <a:pt x="30350" y="2402947"/>
                        <a:pt x="0" y="2372597"/>
                        <a:pt x="0" y="2335160"/>
                      </a:cubicBezTo>
                      <a:lnTo>
                        <a:pt x="0" y="67787"/>
                      </a:lnTo>
                      <a:cubicBezTo>
                        <a:pt x="0" y="30350"/>
                        <a:pt x="30350" y="0"/>
                        <a:pt x="67787" y="0"/>
                      </a:cubicBezTo>
                      <a:close/>
                    </a:path>
                  </a:pathLst>
                </a:custGeom>
                <a:solidFill>
                  <a:srgbClr val="FFFFFF">
                    <a:lumMod val="75000"/>
                    <a:lumOff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buFont typeface="Wingdings 3" panose="05040102010807070707" pitchFamily="18" charset="2"/>
                    <a:buChar char="Æ"/>
                  </a:pPr>
                  <a:endParaRPr lang="en-IN" sz="2000" b="1" kern="0" dirty="0" err="1">
                    <a:solidFill>
                      <a:srgbClr val="FFFFFF"/>
                    </a:solidFill>
                    <a:latin typeface="Segoe UI Light"/>
                    <a:ea typeface="Segoe UI" pitchFamily="34" charset="0"/>
                    <a:cs typeface="Segoe UI" pitchFamily="34" charset="0"/>
                  </a:endParaRPr>
                </a:p>
              </p:txBody>
            </p:sp>
            <p:pic>
              <p:nvPicPr>
                <p:cNvPr id="73" name="Picture 72"/>
                <p:cNvPicPr>
                  <a:picLocks noChangeAspect="1"/>
                </p:cNvPicPr>
                <p:nvPr/>
              </p:nvPicPr>
              <p:blipFill rotWithShape="1">
                <a:blip r:embed="rId5"/>
                <a:srcRect r="4671" b="3054"/>
                <a:stretch/>
              </p:blipFill>
              <p:spPr>
                <a:xfrm>
                  <a:off x="2187702" y="2127894"/>
                  <a:ext cx="3413900" cy="1952877"/>
                </a:xfrm>
                <a:prstGeom prst="rect">
                  <a:avLst/>
                </a:prstGeom>
                <a:noFill/>
                <a:ln w="9525">
                  <a:solidFill>
                    <a:srgbClr val="505050">
                      <a:lumMod val="50000"/>
                    </a:srgbClr>
                  </a:solidFill>
                </a:ln>
              </p:spPr>
            </p:pic>
            <p:sp>
              <p:nvSpPr>
                <p:cNvPr id="74" name="Freeform 73"/>
                <p:cNvSpPr/>
                <p:nvPr/>
              </p:nvSpPr>
              <p:spPr bwMode="auto">
                <a:xfrm>
                  <a:off x="1966540" y="1894093"/>
                  <a:ext cx="3906824" cy="2403294"/>
                </a:xfrm>
                <a:custGeom>
                  <a:avLst/>
                  <a:gdLst>
                    <a:gd name="connsiteX0" fmla="*/ 62658 w 1584566"/>
                    <a:gd name="connsiteY0" fmla="*/ 0 h 2051210"/>
                    <a:gd name="connsiteX1" fmla="*/ 1547663 w 1584566"/>
                    <a:gd name="connsiteY1" fmla="*/ 0 h 2051210"/>
                    <a:gd name="connsiteX2" fmla="*/ 1572052 w 1584566"/>
                    <a:gd name="connsiteY2" fmla="*/ 4924 h 2051210"/>
                    <a:gd name="connsiteX3" fmla="*/ 1584566 w 1584566"/>
                    <a:gd name="connsiteY3" fmla="*/ 13361 h 2051210"/>
                    <a:gd name="connsiteX4" fmla="*/ 9002 w 1584566"/>
                    <a:gd name="connsiteY4" fmla="*/ 2051210 h 2051210"/>
                    <a:gd name="connsiteX5" fmla="*/ 4924 w 1584566"/>
                    <a:gd name="connsiteY5" fmla="*/ 2045161 h 2051210"/>
                    <a:gd name="connsiteX6" fmla="*/ 0 w 1584566"/>
                    <a:gd name="connsiteY6" fmla="*/ 2020772 h 2051210"/>
                    <a:gd name="connsiteX7" fmla="*/ 0 w 1584566"/>
                    <a:gd name="connsiteY7" fmla="*/ 62658 h 2051210"/>
                    <a:gd name="connsiteX8" fmla="*/ 62658 w 1584566"/>
                    <a:gd name="connsiteY8" fmla="*/ 0 h 2051210"/>
                    <a:gd name="connsiteX0" fmla="*/ 62658 w 1584566"/>
                    <a:gd name="connsiteY0" fmla="*/ 0 h 2051210"/>
                    <a:gd name="connsiteX1" fmla="*/ 1547663 w 1584566"/>
                    <a:gd name="connsiteY1" fmla="*/ 0 h 2051210"/>
                    <a:gd name="connsiteX2" fmla="*/ 1572052 w 1584566"/>
                    <a:gd name="connsiteY2" fmla="*/ 4924 h 2051210"/>
                    <a:gd name="connsiteX3" fmla="*/ 1584566 w 1584566"/>
                    <a:gd name="connsiteY3" fmla="*/ 13361 h 2051210"/>
                    <a:gd name="connsiteX4" fmla="*/ 9002 w 1584566"/>
                    <a:gd name="connsiteY4" fmla="*/ 2051210 h 2051210"/>
                    <a:gd name="connsiteX5" fmla="*/ 0 w 1584566"/>
                    <a:gd name="connsiteY5" fmla="*/ 2020772 h 2051210"/>
                    <a:gd name="connsiteX6" fmla="*/ 0 w 1584566"/>
                    <a:gd name="connsiteY6" fmla="*/ 62658 h 2051210"/>
                    <a:gd name="connsiteX7" fmla="*/ 62658 w 1584566"/>
                    <a:gd name="connsiteY7" fmla="*/ 0 h 2051210"/>
                    <a:gd name="connsiteX0" fmla="*/ 62658 w 1584566"/>
                    <a:gd name="connsiteY0" fmla="*/ 0 h 2020772"/>
                    <a:gd name="connsiteX1" fmla="*/ 1547663 w 1584566"/>
                    <a:gd name="connsiteY1" fmla="*/ 0 h 2020772"/>
                    <a:gd name="connsiteX2" fmla="*/ 1572052 w 1584566"/>
                    <a:gd name="connsiteY2" fmla="*/ 4924 h 2020772"/>
                    <a:gd name="connsiteX3" fmla="*/ 1584566 w 1584566"/>
                    <a:gd name="connsiteY3" fmla="*/ 13361 h 2020772"/>
                    <a:gd name="connsiteX4" fmla="*/ 0 w 1584566"/>
                    <a:gd name="connsiteY4" fmla="*/ 2020772 h 2020772"/>
                    <a:gd name="connsiteX5" fmla="*/ 0 w 1584566"/>
                    <a:gd name="connsiteY5" fmla="*/ 62658 h 2020772"/>
                    <a:gd name="connsiteX6" fmla="*/ 62658 w 1584566"/>
                    <a:gd name="connsiteY6" fmla="*/ 0 h 2020772"/>
                    <a:gd name="connsiteX0" fmla="*/ 62658 w 1572052"/>
                    <a:gd name="connsiteY0" fmla="*/ 0 h 2020772"/>
                    <a:gd name="connsiteX1" fmla="*/ 1547663 w 1572052"/>
                    <a:gd name="connsiteY1" fmla="*/ 0 h 2020772"/>
                    <a:gd name="connsiteX2" fmla="*/ 1572052 w 1572052"/>
                    <a:gd name="connsiteY2" fmla="*/ 4924 h 2020772"/>
                    <a:gd name="connsiteX3" fmla="*/ 0 w 1572052"/>
                    <a:gd name="connsiteY3" fmla="*/ 2020772 h 2020772"/>
                    <a:gd name="connsiteX4" fmla="*/ 0 w 1572052"/>
                    <a:gd name="connsiteY4" fmla="*/ 62658 h 2020772"/>
                    <a:gd name="connsiteX5" fmla="*/ 62658 w 1572052"/>
                    <a:gd name="connsiteY5" fmla="*/ 0 h 2020772"/>
                    <a:gd name="connsiteX0" fmla="*/ 62658 w 1578053"/>
                    <a:gd name="connsiteY0" fmla="*/ 295 h 2021067"/>
                    <a:gd name="connsiteX1" fmla="*/ 1547663 w 1578053"/>
                    <a:gd name="connsiteY1" fmla="*/ 295 h 2021067"/>
                    <a:gd name="connsiteX2" fmla="*/ 1578053 w 1578053"/>
                    <a:gd name="connsiteY2" fmla="*/ 2093 h 2021067"/>
                    <a:gd name="connsiteX3" fmla="*/ 0 w 1578053"/>
                    <a:gd name="connsiteY3" fmla="*/ 2021067 h 2021067"/>
                    <a:gd name="connsiteX4" fmla="*/ 0 w 1578053"/>
                    <a:gd name="connsiteY4" fmla="*/ 62953 h 2021067"/>
                    <a:gd name="connsiteX5" fmla="*/ 62658 w 1578053"/>
                    <a:gd name="connsiteY5" fmla="*/ 295 h 202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8053" h="2021067">
                      <a:moveTo>
                        <a:pt x="62658" y="295"/>
                      </a:moveTo>
                      <a:lnTo>
                        <a:pt x="1547663" y="295"/>
                      </a:lnTo>
                      <a:cubicBezTo>
                        <a:pt x="1556314" y="295"/>
                        <a:pt x="1570557" y="-1078"/>
                        <a:pt x="1578053" y="2093"/>
                      </a:cubicBezTo>
                      <a:lnTo>
                        <a:pt x="0" y="2021067"/>
                      </a:lnTo>
                      <a:lnTo>
                        <a:pt x="0" y="62953"/>
                      </a:lnTo>
                      <a:cubicBezTo>
                        <a:pt x="0" y="28348"/>
                        <a:pt x="28053" y="295"/>
                        <a:pt x="62658" y="295"/>
                      </a:cubicBezTo>
                      <a:close/>
                    </a:path>
                  </a:pathLst>
                </a:custGeom>
                <a:solidFill>
                  <a:srgbClr val="000000">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buFont typeface="Wingdings 3" panose="05040102010807070707" pitchFamily="18" charset="2"/>
                    <a:buChar char="Æ"/>
                  </a:pPr>
                  <a:endParaRPr lang="en-IN" sz="2000" b="1" kern="0" dirty="0" err="1">
                    <a:solidFill>
                      <a:srgbClr val="FFFFFF"/>
                    </a:solidFill>
                    <a:latin typeface="Segoe UI Light"/>
                    <a:ea typeface="Segoe UI" pitchFamily="34" charset="0"/>
                    <a:cs typeface="Segoe UI" pitchFamily="34" charset="0"/>
                  </a:endParaRPr>
                </a:p>
              </p:txBody>
            </p:sp>
            <p:pic>
              <p:nvPicPr>
                <p:cNvPr id="75" name="Picture 31" descr="E:\Eric Suchiang FD\Icons\Metro Icon\Metro icons ALL WHITE\start_windows8.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11707" y="4080893"/>
                  <a:ext cx="216493" cy="216493"/>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Right Arrow 52"/>
              <p:cNvSpPr/>
              <p:nvPr/>
            </p:nvSpPr>
            <p:spPr bwMode="auto">
              <a:xfrm>
                <a:off x="3248624" y="3842808"/>
                <a:ext cx="137160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a:solidFill>
                    <a:srgbClr val="FFFFFF"/>
                  </a:solidFill>
                  <a:latin typeface="Segoe UI Light"/>
                  <a:ea typeface="Segoe UI" pitchFamily="34" charset="0"/>
                  <a:cs typeface="Segoe UI" pitchFamily="34" charset="0"/>
                </a:endParaRPr>
              </a:p>
            </p:txBody>
          </p:sp>
          <p:grpSp>
            <p:nvGrpSpPr>
              <p:cNvPr id="54" name="Group 53"/>
              <p:cNvGrpSpPr>
                <a:grpSpLocks noChangeAspect="1"/>
              </p:cNvGrpSpPr>
              <p:nvPr/>
            </p:nvGrpSpPr>
            <p:grpSpPr>
              <a:xfrm>
                <a:off x="7365981" y="3333827"/>
                <a:ext cx="914400" cy="1187440"/>
                <a:chOff x="1545413" y="5096400"/>
                <a:chExt cx="822960" cy="1068695"/>
              </a:xfrm>
            </p:grpSpPr>
            <p:sp>
              <p:nvSpPr>
                <p:cNvPr id="68" name="Rectangle 67"/>
                <p:cNvSpPr/>
                <p:nvPr/>
              </p:nvSpPr>
              <p:spPr bwMode="auto">
                <a:xfrm>
                  <a:off x="1557008" y="5172501"/>
                  <a:ext cx="790012" cy="90757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a:solidFill>
                      <a:srgbClr val="C00000"/>
                    </a:solidFill>
                    <a:latin typeface="Calibri Light" panose="020F0302020204030204"/>
                    <a:ea typeface="Segoe UI" pitchFamily="34" charset="0"/>
                    <a:cs typeface="Segoe UI" pitchFamily="34" charset="0"/>
                  </a:endParaRPr>
                </a:p>
              </p:txBody>
            </p:sp>
            <p:grpSp>
              <p:nvGrpSpPr>
                <p:cNvPr id="69" name="Group 68"/>
                <p:cNvGrpSpPr/>
                <p:nvPr/>
              </p:nvGrpSpPr>
              <p:grpSpPr>
                <a:xfrm>
                  <a:off x="1545413" y="5096400"/>
                  <a:ext cx="822960" cy="1068695"/>
                  <a:chOff x="862365" y="2464581"/>
                  <a:chExt cx="822960" cy="1068695"/>
                </a:xfrm>
              </p:grpSpPr>
              <p:sp>
                <p:nvSpPr>
                  <p:cNvPr id="70" name="Oval 69"/>
                  <p:cNvSpPr>
                    <a:spLocks noChangeArrowheads="1"/>
                  </p:cNvSpPr>
                  <p:nvPr/>
                </p:nvSpPr>
                <p:spPr bwMode="auto">
                  <a:xfrm>
                    <a:off x="876444" y="2464581"/>
                    <a:ext cx="794803" cy="151025"/>
                  </a:xfrm>
                  <a:prstGeom prst="ellipse">
                    <a:avLst/>
                  </a:prstGeom>
                  <a:solidFill>
                    <a:srgbClr val="C00000">
                      <a:alpha val="5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a:solidFill>
                        <a:srgbClr val="C00000"/>
                      </a:solidFill>
                    </a:endParaRPr>
                  </a:p>
                </p:txBody>
              </p:sp>
              <p:sp>
                <p:nvSpPr>
                  <p:cNvPr id="71" name="Freeform 123"/>
                  <p:cNvSpPr>
                    <a:spLocks noEditPoints="1"/>
                  </p:cNvSpPr>
                  <p:nvPr/>
                </p:nvSpPr>
                <p:spPr bwMode="auto">
                  <a:xfrm>
                    <a:off x="862365"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C00000"/>
                      </a:solidFill>
                    </a:endParaRPr>
                  </a:p>
                </p:txBody>
              </p:sp>
            </p:grpSp>
          </p:grpSp>
          <p:sp>
            <p:nvSpPr>
              <p:cNvPr id="55" name="Rectangle 54"/>
              <p:cNvSpPr/>
              <p:nvPr/>
            </p:nvSpPr>
            <p:spPr>
              <a:xfrm>
                <a:off x="10187469" y="2722099"/>
                <a:ext cx="1342279" cy="2011971"/>
              </a:xfrm>
              <a:prstGeom prst="rect">
                <a:avLst/>
              </a:prstGeom>
              <a:solidFill>
                <a:schemeClr val="bg1"/>
              </a:solidFill>
              <a:ln w="10795" cap="flat" cmpd="sng" algn="ctr">
                <a:noFill/>
                <a:prstDash val="solid"/>
              </a:ln>
              <a:effectLst/>
            </p:spPr>
            <p:txBody>
              <a:bodyPr rtlCol="0" anchor="ctr"/>
              <a:lstStyle/>
              <a:p>
                <a:pPr algn="ctr" defTabSz="932742"/>
                <a:endParaRPr lang="en-US" kern="0">
                  <a:solidFill>
                    <a:srgbClr val="FFFFFF"/>
                  </a:solidFill>
                </a:endParaRPr>
              </a:p>
            </p:txBody>
          </p:sp>
          <p:grpSp>
            <p:nvGrpSpPr>
              <p:cNvPr id="56" name="Group 55"/>
              <p:cNvGrpSpPr>
                <a:grpSpLocks noChangeAspect="1"/>
              </p:cNvGrpSpPr>
              <p:nvPr/>
            </p:nvGrpSpPr>
            <p:grpSpPr>
              <a:xfrm>
                <a:off x="10172112" y="3333827"/>
                <a:ext cx="914401" cy="1187440"/>
                <a:chOff x="1615697" y="5096400"/>
                <a:chExt cx="822960" cy="1068695"/>
              </a:xfrm>
            </p:grpSpPr>
            <p:sp>
              <p:nvSpPr>
                <p:cNvPr id="64" name="Rectangle 63"/>
                <p:cNvSpPr/>
                <p:nvPr/>
              </p:nvSpPr>
              <p:spPr bwMode="auto">
                <a:xfrm>
                  <a:off x="1632171" y="5172501"/>
                  <a:ext cx="790012" cy="90757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a:solidFill>
                      <a:prstClr val="white"/>
                    </a:solidFill>
                    <a:latin typeface="Calibri Light" panose="020F0302020204030204"/>
                    <a:ea typeface="Segoe UI" pitchFamily="34" charset="0"/>
                    <a:cs typeface="Segoe UI" pitchFamily="34" charset="0"/>
                  </a:endParaRPr>
                </a:p>
              </p:txBody>
            </p:sp>
            <p:grpSp>
              <p:nvGrpSpPr>
                <p:cNvPr id="65" name="Group 64"/>
                <p:cNvGrpSpPr/>
                <p:nvPr/>
              </p:nvGrpSpPr>
              <p:grpSpPr>
                <a:xfrm>
                  <a:off x="1615697" y="5096400"/>
                  <a:ext cx="822960" cy="1068695"/>
                  <a:chOff x="932649" y="2464581"/>
                  <a:chExt cx="822960" cy="1068695"/>
                </a:xfrm>
              </p:grpSpPr>
              <p:sp>
                <p:nvSpPr>
                  <p:cNvPr id="66" name="Oval 65"/>
                  <p:cNvSpPr>
                    <a:spLocks noChangeArrowheads="1"/>
                  </p:cNvSpPr>
                  <p:nvPr/>
                </p:nvSpPr>
                <p:spPr bwMode="auto">
                  <a:xfrm>
                    <a:off x="946728" y="2464581"/>
                    <a:ext cx="794803" cy="151025"/>
                  </a:xfrm>
                  <a:prstGeom prst="ellipse">
                    <a:avLst/>
                  </a:pr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67" name="Freeform 123"/>
                  <p:cNvSpPr>
                    <a:spLocks noEditPoints="1"/>
                  </p:cNvSpPr>
                  <p:nvPr/>
                </p:nvSpPr>
                <p:spPr bwMode="auto">
                  <a:xfrm>
                    <a:off x="93264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grpSp>
          </p:grpSp>
          <p:sp>
            <p:nvSpPr>
              <p:cNvPr id="57" name="Right Arrow 56"/>
              <p:cNvSpPr/>
              <p:nvPr/>
            </p:nvSpPr>
            <p:spPr bwMode="auto">
              <a:xfrm>
                <a:off x="6221561" y="3842808"/>
                <a:ext cx="100584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a:solidFill>
                    <a:srgbClr val="FFFFFF"/>
                  </a:solidFill>
                  <a:latin typeface="Segoe UI Light"/>
                  <a:ea typeface="Segoe UI" pitchFamily="34" charset="0"/>
                  <a:cs typeface="Segoe UI" pitchFamily="34" charset="0"/>
                </a:endParaRPr>
              </a:p>
            </p:txBody>
          </p:sp>
          <p:sp>
            <p:nvSpPr>
              <p:cNvPr id="58" name="Right Arrow 57"/>
              <p:cNvSpPr/>
              <p:nvPr/>
            </p:nvSpPr>
            <p:spPr bwMode="auto">
              <a:xfrm>
                <a:off x="8401685" y="3842808"/>
                <a:ext cx="91440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a:solidFill>
                    <a:srgbClr val="FFFFFF"/>
                  </a:solidFill>
                  <a:latin typeface="Segoe UI Light"/>
                  <a:ea typeface="Segoe UI" pitchFamily="34" charset="0"/>
                  <a:cs typeface="Segoe UI" pitchFamily="34" charset="0"/>
                </a:endParaRPr>
              </a:p>
            </p:txBody>
          </p:sp>
          <p:sp>
            <p:nvSpPr>
              <p:cNvPr id="59" name="Right Arrow 58"/>
              <p:cNvSpPr/>
              <p:nvPr/>
            </p:nvSpPr>
            <p:spPr bwMode="auto">
              <a:xfrm rot="5400000">
                <a:off x="10223776" y="2672340"/>
                <a:ext cx="82296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a:solidFill>
                    <a:srgbClr val="FFFFFF"/>
                  </a:solidFill>
                  <a:latin typeface="Segoe UI Light"/>
                  <a:ea typeface="Segoe UI" pitchFamily="34" charset="0"/>
                  <a:cs typeface="Segoe UI" pitchFamily="34" charset="0"/>
                </a:endParaRPr>
              </a:p>
            </p:txBody>
          </p:sp>
          <p:sp>
            <p:nvSpPr>
              <p:cNvPr id="60" name="Rectangle 59"/>
              <p:cNvSpPr/>
              <p:nvPr/>
            </p:nvSpPr>
            <p:spPr>
              <a:xfrm>
                <a:off x="8577385" y="2348511"/>
                <a:ext cx="2103120" cy="91440"/>
              </a:xfrm>
              <a:prstGeom prst="rect">
                <a:avLst/>
              </a:prstGeom>
              <a:solidFill>
                <a:srgbClr val="BAD80A"/>
              </a:solidFill>
              <a:ln w="10795" cap="flat" cmpd="sng" algn="ctr">
                <a:noFill/>
                <a:prstDash val="solid"/>
              </a:ln>
              <a:effectLst/>
            </p:spPr>
            <p:txBody>
              <a:bodyPr rtlCol="0" anchor="ctr"/>
              <a:lstStyle/>
              <a:p>
                <a:pPr algn="ctr" defTabSz="932742"/>
                <a:endParaRPr lang="en-US" kern="0">
                  <a:solidFill>
                    <a:srgbClr val="FFFFFF"/>
                  </a:solidFill>
                </a:endParaRPr>
              </a:p>
            </p:txBody>
          </p:sp>
          <p:sp>
            <p:nvSpPr>
              <p:cNvPr id="61" name="Freeform 60"/>
              <p:cNvSpPr>
                <a:spLocks noChangeAspect="1"/>
              </p:cNvSpPr>
              <p:nvPr/>
            </p:nvSpPr>
            <p:spPr bwMode="auto">
              <a:xfrm>
                <a:off x="7467959" y="1954396"/>
                <a:ext cx="908398" cy="63708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005AA1"/>
              </a:solidFill>
              <a:ln>
                <a:noFill/>
              </a:ln>
            </p:spPr>
            <p:txBody>
              <a:bodyPr vert="horz" wrap="square" lIns="91414" tIns="45706" rIns="91414" bIns="45706" numCol="1" anchor="t" anchorCtr="0" compatLnSpc="1">
                <a:prstTxWarp prst="textNoShape">
                  <a:avLst/>
                </a:prstTxWarp>
              </a:bodyPr>
              <a:lstStyle/>
              <a:p>
                <a:pPr defTabSz="931505"/>
                <a:endParaRPr lang="en-IN" kern="0">
                  <a:solidFill>
                    <a:srgbClr val="000000"/>
                  </a:solidFill>
                </a:endParaRPr>
              </a:p>
            </p:txBody>
          </p:sp>
          <p:pic>
            <p:nvPicPr>
              <p:cNvPr id="62" name="Picture 6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6850" y="5483709"/>
                <a:ext cx="640080" cy="640080"/>
              </a:xfrm>
              <a:prstGeom prst="rect">
                <a:avLst/>
              </a:prstGeom>
            </p:spPr>
          </p:pic>
          <p:sp>
            <p:nvSpPr>
              <p:cNvPr id="63" name="TextBox 62"/>
              <p:cNvSpPr txBox="1"/>
              <p:nvPr/>
            </p:nvSpPr>
            <p:spPr>
              <a:xfrm>
                <a:off x="9576717" y="4521231"/>
                <a:ext cx="2105192" cy="849463"/>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a:solidFill>
                      <a:srgbClr val="515151"/>
                    </a:solidFill>
                    <a:latin typeface="Segoe UI Semilight" panose="020B0402040204020203" pitchFamily="34" charset="0"/>
                    <a:cs typeface="Segoe UI Semilight" panose="020B0402040204020203" pitchFamily="34" charset="0"/>
                  </a:rPr>
                  <a:t>Azure SQL Data</a:t>
                </a:r>
                <a:br>
                  <a:rPr lang="en-US" sz="2000" kern="0" dirty="0">
                    <a:solidFill>
                      <a:srgbClr val="515151"/>
                    </a:solidFill>
                    <a:latin typeface="Segoe UI Semilight" panose="020B0402040204020203" pitchFamily="34" charset="0"/>
                    <a:cs typeface="Segoe UI Semilight" panose="020B0402040204020203" pitchFamily="34" charset="0"/>
                  </a:rPr>
                </a:br>
                <a:r>
                  <a:rPr lang="en-US" sz="2000" kern="0" dirty="0">
                    <a:solidFill>
                      <a:srgbClr val="515151"/>
                    </a:solidFill>
                    <a:latin typeface="Segoe UI Semilight" panose="020B0402040204020203" pitchFamily="34" charset="0"/>
                    <a:cs typeface="Segoe UI Semilight" panose="020B0402040204020203" pitchFamily="34" charset="0"/>
                  </a:rPr>
                  <a:t>Warehouse</a:t>
                </a:r>
              </a:p>
            </p:txBody>
          </p:sp>
        </p:grpSp>
        <p:sp>
          <p:nvSpPr>
            <p:cNvPr id="43" name="TextBox 42"/>
            <p:cNvSpPr txBox="1"/>
            <p:nvPr/>
          </p:nvSpPr>
          <p:spPr>
            <a:xfrm>
              <a:off x="1527155" y="2960672"/>
              <a:ext cx="1350819"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a:solidFill>
                    <a:srgbClr val="515151"/>
                  </a:solidFill>
                  <a:latin typeface="Segoe UI Semilight" panose="020B0402040204020203" pitchFamily="34" charset="0"/>
                  <a:cs typeface="Segoe UI Semilight" panose="020B0402040204020203" pitchFamily="34" charset="0"/>
                </a:rPr>
                <a:t>Power BI</a:t>
              </a:r>
            </a:p>
          </p:txBody>
        </p:sp>
      </p:grpSp>
      <p:sp>
        <p:nvSpPr>
          <p:cNvPr id="77" name="Rectangle 76"/>
          <p:cNvSpPr/>
          <p:nvPr/>
        </p:nvSpPr>
        <p:spPr>
          <a:xfrm>
            <a:off x="398437" y="689764"/>
            <a:ext cx="7329188" cy="523220"/>
          </a:xfrm>
          <a:prstGeom prst="rect">
            <a:avLst/>
          </a:prstGeom>
        </p:spPr>
        <p:txBody>
          <a:bodyPr wrap="square">
            <a:spAutoFit/>
          </a:bodyPr>
          <a:lstStyle/>
          <a:p>
            <a:pPr>
              <a:spcAft>
                <a:spcPts val="600"/>
              </a:spcAft>
            </a:pPr>
            <a:r>
              <a:rPr lang="en-US" sz="2800" dirty="0">
                <a:solidFill>
                  <a:srgbClr val="000000"/>
                </a:solidFill>
                <a:latin typeface="Segoe UI Light"/>
                <a:ea typeface="Calibri" panose="020F0502020204030204" pitchFamily="34" charset="0"/>
                <a:cs typeface="Calibri" panose="020F0502020204030204" pitchFamily="34" charset="0"/>
              </a:rPr>
              <a:t>A relational data warehouse-as-a-service</a:t>
            </a:r>
          </a:p>
        </p:txBody>
      </p:sp>
    </p:spTree>
    <p:extLst>
      <p:ext uri="{BB962C8B-B14F-4D97-AF65-F5344CB8AC3E}">
        <p14:creationId xmlns:p14="http://schemas.microsoft.com/office/powerpoint/2010/main" val="158297705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925286"/>
            <a:ext cx="6577690"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a:solidFill>
                  <a:schemeClr val="bg2"/>
                </a:solidFill>
                <a:latin typeface="+mj-lt"/>
              </a:rPr>
              <a:t>Applications communicate directly with SQL Database using TDS.</a:t>
            </a:r>
            <a:endParaRPr lang="en-US" sz="3600" dirty="0">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Works – Architecture of the Service</a:t>
            </a:r>
          </a:p>
        </p:txBody>
      </p:sp>
      <p:grpSp>
        <p:nvGrpSpPr>
          <p:cNvPr id="13" name="Group 12"/>
          <p:cNvGrpSpPr/>
          <p:nvPr/>
        </p:nvGrpSpPr>
        <p:grpSpPr>
          <a:xfrm>
            <a:off x="7518833" y="353101"/>
            <a:ext cx="3976070" cy="1592486"/>
            <a:chOff x="7518833" y="353101"/>
            <a:chExt cx="3976070" cy="1592486"/>
          </a:xfrm>
        </p:grpSpPr>
        <p:sp>
          <p:nvSpPr>
            <p:cNvPr id="14" name="Rectangle 1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15" name="Rectangle 1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16" name="Rectangle 1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17" name="Rectangle 1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18" name="Rectangle 1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19" name="Rectangle 18"/>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20" name="Rectangle 19"/>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Tree>
    <p:extLst>
      <p:ext uri="{BB962C8B-B14F-4D97-AF65-F5344CB8AC3E}">
        <p14:creationId xmlns:p14="http://schemas.microsoft.com/office/powerpoint/2010/main" val="3991599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339303"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4485870"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632437"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32437"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Elastic scale &amp; performance</a:t>
            </a:r>
          </a:p>
        </p:txBody>
      </p:sp>
      <p:sp>
        <p:nvSpPr>
          <p:cNvPr id="8" name="Rectangle 7"/>
          <p:cNvSpPr/>
          <p:nvPr/>
        </p:nvSpPr>
        <p:spPr bwMode="auto">
          <a:xfrm>
            <a:off x="4485870"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Powered by the Cloud</a:t>
            </a:r>
          </a:p>
        </p:txBody>
      </p:sp>
      <p:sp>
        <p:nvSpPr>
          <p:cNvPr id="9" name="Rectangle 8"/>
          <p:cNvSpPr/>
          <p:nvPr/>
        </p:nvSpPr>
        <p:spPr bwMode="auto">
          <a:xfrm>
            <a:off x="8339303"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Market Leading Price &amp; Performance</a:t>
            </a:r>
          </a:p>
        </p:txBody>
      </p:sp>
      <p:sp>
        <p:nvSpPr>
          <p:cNvPr id="10" name="TextBox 9"/>
          <p:cNvSpPr txBox="1"/>
          <p:nvPr/>
        </p:nvSpPr>
        <p:spPr>
          <a:xfrm>
            <a:off x="632437" y="1966475"/>
            <a:ext cx="3200400" cy="2252924"/>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a:solidFill>
                  <a:srgbClr val="0088EE"/>
                </a:solidFill>
                <a:latin typeface="Segoe UI Light"/>
              </a:rPr>
              <a:t>Scales to petabytes of data</a:t>
            </a:r>
          </a:p>
          <a:p>
            <a:pPr>
              <a:lnSpc>
                <a:spcPct val="90000"/>
              </a:lnSpc>
              <a:spcAft>
                <a:spcPts val="1200"/>
              </a:spcAft>
            </a:pPr>
            <a:r>
              <a:rPr lang="en-US" dirty="0">
                <a:solidFill>
                  <a:srgbClr val="0088EE"/>
                </a:solidFill>
                <a:latin typeface="Segoe UI Light"/>
              </a:rPr>
              <a:t>Massively Parallel Processing</a:t>
            </a:r>
          </a:p>
          <a:p>
            <a:pPr>
              <a:lnSpc>
                <a:spcPct val="90000"/>
              </a:lnSpc>
              <a:spcAft>
                <a:spcPts val="1200"/>
              </a:spcAft>
            </a:pPr>
            <a:r>
              <a:rPr lang="en-US" dirty="0">
                <a:solidFill>
                  <a:srgbClr val="0088EE"/>
                </a:solidFill>
                <a:latin typeface="Segoe UI Light"/>
              </a:rPr>
              <a:t>Instant-on compute scales in seconds</a:t>
            </a:r>
          </a:p>
          <a:p>
            <a:pPr>
              <a:lnSpc>
                <a:spcPct val="90000"/>
              </a:lnSpc>
              <a:spcAft>
                <a:spcPts val="1200"/>
              </a:spcAft>
            </a:pPr>
            <a:r>
              <a:rPr lang="en-US" dirty="0">
                <a:solidFill>
                  <a:srgbClr val="0088EE"/>
                </a:solidFill>
                <a:latin typeface="Segoe UI Light"/>
              </a:rPr>
              <a:t>Query Relational / Non-Relational</a:t>
            </a:r>
          </a:p>
        </p:txBody>
      </p:sp>
      <p:sp>
        <p:nvSpPr>
          <p:cNvPr id="11" name="TextBox 10"/>
          <p:cNvSpPr txBox="1"/>
          <p:nvPr/>
        </p:nvSpPr>
        <p:spPr>
          <a:xfrm>
            <a:off x="4485869" y="1966475"/>
            <a:ext cx="3200401" cy="2003625"/>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a:solidFill>
                  <a:srgbClr val="0088EE"/>
                </a:solidFill>
                <a:latin typeface="Segoe UI Light"/>
              </a:rPr>
              <a:t>Get started in minutes</a:t>
            </a:r>
          </a:p>
          <a:p>
            <a:pPr>
              <a:lnSpc>
                <a:spcPct val="90000"/>
              </a:lnSpc>
              <a:spcAft>
                <a:spcPts val="1200"/>
              </a:spcAft>
            </a:pPr>
            <a:r>
              <a:rPr lang="en-US" dirty="0">
                <a:solidFill>
                  <a:srgbClr val="0088EE"/>
                </a:solidFill>
                <a:latin typeface="Segoe UI Light"/>
              </a:rPr>
              <a:t>Integrated with Azure ML, </a:t>
            </a:r>
            <a:r>
              <a:rPr lang="en-US" dirty="0" err="1">
                <a:solidFill>
                  <a:srgbClr val="0088EE"/>
                </a:solidFill>
                <a:latin typeface="Segoe UI Light"/>
              </a:rPr>
              <a:t>PowerBI</a:t>
            </a:r>
            <a:r>
              <a:rPr lang="en-US" dirty="0">
                <a:solidFill>
                  <a:srgbClr val="0088EE"/>
                </a:solidFill>
                <a:latin typeface="Segoe UI Light"/>
              </a:rPr>
              <a:t> &amp; ADF</a:t>
            </a:r>
          </a:p>
          <a:p>
            <a:pPr>
              <a:lnSpc>
                <a:spcPct val="90000"/>
              </a:lnSpc>
              <a:spcAft>
                <a:spcPts val="1200"/>
              </a:spcAft>
            </a:pPr>
            <a:r>
              <a:rPr lang="en-US" dirty="0">
                <a:solidFill>
                  <a:srgbClr val="0088EE"/>
                </a:solidFill>
                <a:latin typeface="Segoe UI Light"/>
              </a:rPr>
              <a:t>Enterprise Ready</a:t>
            </a:r>
          </a:p>
          <a:p>
            <a:pPr>
              <a:lnSpc>
                <a:spcPct val="90000"/>
              </a:lnSpc>
              <a:spcAft>
                <a:spcPts val="1200"/>
              </a:spcAft>
            </a:pPr>
            <a:endParaRPr lang="en-US" dirty="0">
              <a:gradFill>
                <a:gsLst>
                  <a:gs pos="2917">
                    <a:srgbClr val="000000"/>
                  </a:gs>
                  <a:gs pos="30000">
                    <a:srgbClr val="000000"/>
                  </a:gs>
                </a:gsLst>
                <a:lin ang="5400000" scaled="0"/>
              </a:gradFill>
              <a:latin typeface="Segoe UI Light"/>
            </a:endParaRPr>
          </a:p>
        </p:txBody>
      </p:sp>
      <p:sp>
        <p:nvSpPr>
          <p:cNvPr id="12" name="TextBox 11"/>
          <p:cNvSpPr txBox="1"/>
          <p:nvPr/>
        </p:nvSpPr>
        <p:spPr>
          <a:xfrm>
            <a:off x="8339302" y="1966475"/>
            <a:ext cx="3200401" cy="2348335"/>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a:solidFill>
                  <a:srgbClr val="0088EE"/>
                </a:solidFill>
                <a:latin typeface="Segoe UI Light"/>
              </a:rPr>
              <a:t>Simple billing compute &amp; storage</a:t>
            </a:r>
          </a:p>
          <a:p>
            <a:pPr>
              <a:lnSpc>
                <a:spcPct val="90000"/>
              </a:lnSpc>
              <a:spcAft>
                <a:spcPts val="1200"/>
              </a:spcAft>
            </a:pPr>
            <a:r>
              <a:rPr lang="en-US" dirty="0">
                <a:solidFill>
                  <a:srgbClr val="0088EE"/>
                </a:solidFill>
                <a:latin typeface="Segoe UI Light"/>
              </a:rPr>
              <a:t>Pay for what you need, when you need it with dynamic pause</a:t>
            </a:r>
          </a:p>
          <a:p>
            <a:pPr>
              <a:lnSpc>
                <a:spcPct val="90000"/>
              </a:lnSpc>
              <a:spcAft>
                <a:spcPts val="1200"/>
              </a:spcAft>
            </a:pPr>
            <a:r>
              <a:rPr lang="en-US" dirty="0">
                <a:solidFill>
                  <a:srgbClr val="0088EE"/>
                </a:solidFill>
                <a:latin typeface="Segoe UI Light"/>
              </a:rPr>
              <a:t>Bring DW to the Cloud without rewriting</a:t>
            </a:r>
          </a:p>
        </p:txBody>
      </p:sp>
    </p:spTree>
    <p:extLst>
      <p:ext uri="{BB962C8B-B14F-4D97-AF65-F5344CB8AC3E}">
        <p14:creationId xmlns:p14="http://schemas.microsoft.com/office/powerpoint/2010/main" val="2806076776"/>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Data Lake</a:t>
            </a:r>
          </a:p>
        </p:txBody>
      </p:sp>
      <p:grpSp>
        <p:nvGrpSpPr>
          <p:cNvPr id="21" name="Group 20"/>
          <p:cNvGrpSpPr>
            <a:grpSpLocks noChangeAspect="1"/>
          </p:cNvGrpSpPr>
          <p:nvPr/>
        </p:nvGrpSpPr>
        <p:grpSpPr>
          <a:xfrm>
            <a:off x="9962858" y="4301511"/>
            <a:ext cx="1663863" cy="1621769"/>
            <a:chOff x="9878568" y="2354288"/>
            <a:chExt cx="2985006" cy="2909489"/>
          </a:xfrm>
        </p:grpSpPr>
        <p:pic>
          <p:nvPicPr>
            <p:cNvPr id="22" name="Picture 21"/>
            <p:cNvPicPr>
              <a:picLocks noChangeAspect="1"/>
            </p:cNvPicPr>
            <p:nvPr/>
          </p:nvPicPr>
          <p:blipFill>
            <a:blip r:embed="rId3"/>
            <a:stretch>
              <a:fillRect/>
            </a:stretch>
          </p:blipFill>
          <p:spPr>
            <a:xfrm>
              <a:off x="9878568" y="2354288"/>
              <a:ext cx="2985006" cy="2909489"/>
            </a:xfrm>
            <a:prstGeom prst="rect">
              <a:avLst/>
            </a:prstGeom>
          </p:spPr>
        </p:pic>
        <p:sp>
          <p:nvSpPr>
            <p:cNvPr id="23" name="TextBox 38"/>
            <p:cNvSpPr txBox="1"/>
            <p:nvPr/>
          </p:nvSpPr>
          <p:spPr>
            <a:xfrm>
              <a:off x="10012147" y="3369755"/>
              <a:ext cx="2664465" cy="927626"/>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600" dirty="0">
                  <a:solidFill>
                    <a:srgbClr val="FFFFFF"/>
                  </a:solidFill>
                  <a:latin typeface="Segoe UI Semilight" panose="020B0402040204020203" pitchFamily="34" charset="0"/>
                  <a:cs typeface="Segoe UI Semilight" panose="020B0402040204020203" pitchFamily="34" charset="0"/>
                </a:rPr>
                <a:t>Data Lake</a:t>
              </a:r>
            </a:p>
          </p:txBody>
        </p:sp>
      </p:grpSp>
    </p:spTree>
    <p:extLst>
      <p:ext uri="{BB962C8B-B14F-4D97-AF65-F5344CB8AC3E}">
        <p14:creationId xmlns:p14="http://schemas.microsoft.com/office/powerpoint/2010/main" val="113253636"/>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10935" y="216126"/>
            <a:ext cx="7086439" cy="849463"/>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sz="4800" dirty="0">
                <a:solidFill>
                  <a:srgbClr val="343434"/>
                </a:solidFill>
              </a:rPr>
              <a:t>Azure Data Lake service</a:t>
            </a:r>
            <a:endParaRPr sz="3600" dirty="0">
              <a:solidFill>
                <a:srgbClr val="343434"/>
              </a:solidFill>
            </a:endParaRPr>
          </a:p>
        </p:txBody>
      </p:sp>
      <p:sp>
        <p:nvSpPr>
          <p:cNvPr id="5" name="Text Placeholder 4"/>
          <p:cNvSpPr txBox="1">
            <a:spLocks/>
          </p:cNvSpPr>
          <p:nvPr/>
        </p:nvSpPr>
        <p:spPr>
          <a:xfrm>
            <a:off x="4310744" y="1211263"/>
            <a:ext cx="7470092" cy="3250121"/>
          </a:xfrm>
          <a:prstGeom prst="rect">
            <a:avLst/>
          </a:prstGeom>
          <a:noFill/>
        </p:spPr>
        <p:txBody>
          <a:bodyPr wrap="square" lIns="182880" tIns="146304" rIns="182880" bIns="146304">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defTabSz="951028" fontAlgn="base">
              <a:lnSpc>
                <a:spcPct val="100000"/>
              </a:lnSpc>
              <a:spcBef>
                <a:spcPct val="0"/>
              </a:spcBef>
              <a:spcAft>
                <a:spcPct val="0"/>
              </a:spcAft>
              <a:buFont typeface="Wingdings" panose="05000000000000000000" pitchFamily="2" charset="2"/>
              <a:buChar char="§"/>
            </a:pPr>
            <a:r>
              <a:rPr lang="en-US" sz="3200" dirty="0">
                <a:solidFill>
                  <a:srgbClr val="0088EE"/>
                </a:solidFill>
                <a:latin typeface="+mj-lt"/>
                <a:ea typeface="Segoe UI" pitchFamily="34" charset="0"/>
              </a:rPr>
              <a:t>Store and manage infinite data</a:t>
            </a:r>
          </a:p>
          <a:p>
            <a:pPr marL="457200" indent="-457200" defTabSz="951028" fontAlgn="base">
              <a:lnSpc>
                <a:spcPct val="100000"/>
              </a:lnSpc>
              <a:spcBef>
                <a:spcPct val="0"/>
              </a:spcBef>
              <a:spcAft>
                <a:spcPct val="0"/>
              </a:spcAft>
              <a:buFont typeface="Wingdings" panose="05000000000000000000" pitchFamily="2" charset="2"/>
              <a:buChar char="§"/>
            </a:pPr>
            <a:r>
              <a:rPr lang="en-US" sz="3200" dirty="0">
                <a:solidFill>
                  <a:srgbClr val="0088EE"/>
                </a:solidFill>
                <a:latin typeface="+mj-lt"/>
                <a:ea typeface="Segoe UI" pitchFamily="34" charset="0"/>
              </a:rPr>
              <a:t>Keep data in its original form</a:t>
            </a:r>
          </a:p>
          <a:p>
            <a:pPr marL="457200" indent="-457200" defTabSz="951028" fontAlgn="base">
              <a:lnSpc>
                <a:spcPct val="100000"/>
              </a:lnSpc>
              <a:spcBef>
                <a:spcPct val="0"/>
              </a:spcBef>
              <a:spcAft>
                <a:spcPct val="0"/>
              </a:spcAft>
              <a:buFont typeface="Wingdings" panose="05000000000000000000" pitchFamily="2" charset="2"/>
              <a:buChar char="§"/>
            </a:pPr>
            <a:r>
              <a:rPr lang="en-US" sz="3200" dirty="0">
                <a:solidFill>
                  <a:srgbClr val="0088EE"/>
                </a:solidFill>
                <a:latin typeface="+mj-lt"/>
                <a:ea typeface="Segoe UI" pitchFamily="34" charset="0"/>
              </a:rPr>
              <a:t>High through put, low latency analytic jobs</a:t>
            </a:r>
          </a:p>
          <a:p>
            <a:pPr marL="457200" indent="-457200" defTabSz="951028" fontAlgn="base">
              <a:lnSpc>
                <a:spcPct val="100000"/>
              </a:lnSpc>
              <a:spcBef>
                <a:spcPct val="0"/>
              </a:spcBef>
              <a:spcAft>
                <a:spcPct val="0"/>
              </a:spcAft>
              <a:buFont typeface="Wingdings" panose="05000000000000000000" pitchFamily="2" charset="2"/>
              <a:buChar char="§"/>
            </a:pPr>
            <a:r>
              <a:rPr lang="en-US" sz="3200" dirty="0">
                <a:solidFill>
                  <a:srgbClr val="0088EE"/>
                </a:solidFill>
                <a:latin typeface="+mj-lt"/>
                <a:ea typeface="Segoe UI" pitchFamily="34" charset="0"/>
              </a:rPr>
              <a:t>Enterprise-grade security + access control</a:t>
            </a:r>
          </a:p>
        </p:txBody>
      </p:sp>
      <p:grpSp>
        <p:nvGrpSpPr>
          <p:cNvPr id="6" name="Group 5"/>
          <p:cNvGrpSpPr/>
          <p:nvPr/>
        </p:nvGrpSpPr>
        <p:grpSpPr>
          <a:xfrm>
            <a:off x="947232" y="1439863"/>
            <a:ext cx="2985006" cy="2909489"/>
            <a:chOff x="9702140" y="1211263"/>
            <a:chExt cx="2985006" cy="2909489"/>
          </a:xfrm>
        </p:grpSpPr>
        <p:pic>
          <p:nvPicPr>
            <p:cNvPr id="7" name="Picture 6"/>
            <p:cNvPicPr>
              <a:picLocks noChangeAspect="1"/>
            </p:cNvPicPr>
            <p:nvPr/>
          </p:nvPicPr>
          <p:blipFill>
            <a:blip r:embed="rId3"/>
            <a:stretch>
              <a:fillRect/>
            </a:stretch>
          </p:blipFill>
          <p:spPr>
            <a:xfrm>
              <a:off x="9702140" y="1211263"/>
              <a:ext cx="2985006" cy="2909489"/>
            </a:xfrm>
            <a:prstGeom prst="rect">
              <a:avLst/>
            </a:prstGeom>
          </p:spPr>
        </p:pic>
        <p:sp>
          <p:nvSpPr>
            <p:cNvPr id="8" name="TextBox 7"/>
            <p:cNvSpPr txBox="1"/>
            <p:nvPr/>
          </p:nvSpPr>
          <p:spPr>
            <a:xfrm>
              <a:off x="9862410" y="2352075"/>
              <a:ext cx="2664465"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rgbClr val="FFFFFF"/>
                  </a:solidFill>
                  <a:latin typeface="Segoe UI Semilight" panose="020B0402040204020203" pitchFamily="34" charset="0"/>
                  <a:cs typeface="Segoe UI Semilight" panose="020B0402040204020203" pitchFamily="34" charset="0"/>
                </a:rPr>
                <a:t>Data Lake</a:t>
              </a:r>
            </a:p>
          </p:txBody>
        </p:sp>
      </p:grpSp>
    </p:spTree>
    <p:extLst>
      <p:ext uri="{BB962C8B-B14F-4D97-AF65-F5344CB8AC3E}">
        <p14:creationId xmlns:p14="http://schemas.microsoft.com/office/powerpoint/2010/main" val="3021936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6 -0.00047 L 4.16667E-6 4.07407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cxnSp>
        <p:nvCxnSpPr>
          <p:cNvPr id="4" name="Straight Arrow Connector 3"/>
          <p:cNvCxnSpPr/>
          <p:nvPr/>
        </p:nvCxnSpPr>
        <p:spPr>
          <a:xfrm flipV="1">
            <a:off x="10104437" y="4550232"/>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1" y="5197430"/>
            <a:ext cx="12436474" cy="1797095"/>
            <a:chOff x="1" y="5197430"/>
            <a:chExt cx="12436474" cy="1797095"/>
          </a:xfrm>
        </p:grpSpPr>
        <p:sp>
          <p:nvSpPr>
            <p:cNvPr id="6" name="TextBox 5"/>
            <p:cNvSpPr txBox="1"/>
            <p:nvPr/>
          </p:nvSpPr>
          <p:spPr>
            <a:xfrm>
              <a:off x="1" y="5197430"/>
              <a:ext cx="12436474" cy="1797095"/>
            </a:xfrm>
            <a:prstGeom prst="rect">
              <a:avLst/>
            </a:prstGeom>
            <a:solidFill>
              <a:srgbClr val="0078D7"/>
            </a:solidFill>
          </p:spPr>
          <p:txBody>
            <a:bodyPr wrap="square" lIns="182854" tIns="548640" rIns="182854" bIns="146283" rtlCol="0" anchor="t">
              <a:noAutofit/>
            </a:bodyPr>
            <a:lstStyle/>
            <a:p>
              <a:pPr algn="ctr" defTabSz="932509"/>
              <a:r>
                <a:rPr lang="en-US" sz="4000" spc="-30" dirty="0">
                  <a:gradFill>
                    <a:gsLst>
                      <a:gs pos="77483">
                        <a:srgbClr val="FFFFFF"/>
                      </a:gs>
                      <a:gs pos="62252">
                        <a:srgbClr val="FFFFFF"/>
                      </a:gs>
                    </a:gsLst>
                    <a:lin ang="5400000" scaled="0"/>
                  </a:gradFill>
                  <a:latin typeface="Segoe UI Light"/>
                </a:rPr>
                <a:t>Data Lake</a:t>
              </a:r>
            </a:p>
          </p:txBody>
        </p:sp>
        <p:sp>
          <p:nvSpPr>
            <p:cNvPr id="7" name="TextBox 6"/>
            <p:cNvSpPr txBox="1"/>
            <p:nvPr/>
          </p:nvSpPr>
          <p:spPr>
            <a:xfrm>
              <a:off x="1" y="5197430"/>
              <a:ext cx="12436474" cy="436238"/>
            </a:xfrm>
            <a:prstGeom prst="rect">
              <a:avLst/>
            </a:prstGeom>
            <a:solidFill>
              <a:srgbClr val="008A00"/>
            </a:solidFill>
          </p:spPr>
          <p:txBody>
            <a:bodyPr wrap="square" lIns="182854" tIns="182880" rIns="182854" bIns="146283" rtlCol="0" anchor="ctr">
              <a:noAutofit/>
            </a:bodyPr>
            <a:lstStyle/>
            <a:p>
              <a:pPr algn="ctr" defTabSz="932509"/>
              <a:r>
                <a:rPr lang="en-US" sz="2000" b="1" spc="-30" dirty="0">
                  <a:gradFill>
                    <a:gsLst>
                      <a:gs pos="77483">
                        <a:srgbClr val="FFFFFF"/>
                      </a:gs>
                      <a:gs pos="62252">
                        <a:srgbClr val="FFFFFF"/>
                      </a:gs>
                    </a:gsLst>
                    <a:lin ang="5400000" scaled="0"/>
                  </a:gradFill>
                  <a:latin typeface="Segoe UI Semilight" panose="020B0402040204020203" pitchFamily="34" charset="0"/>
                  <a:cs typeface="Segoe UI Semilight" panose="020B0402040204020203" pitchFamily="34" charset="0"/>
                </a:rPr>
                <a:t>HDFS API </a:t>
              </a:r>
            </a:p>
          </p:txBody>
        </p:sp>
      </p:grpSp>
      <p:sp>
        <p:nvSpPr>
          <p:cNvPr id="8" name="Title 1"/>
          <p:cNvSpPr txBox="1">
            <a:spLocks/>
          </p:cNvSpPr>
          <p:nvPr/>
        </p:nvSpPr>
        <p:spPr>
          <a:xfrm>
            <a:off x="274639" y="295274"/>
            <a:ext cx="11889564" cy="917575"/>
          </a:xfrm>
          <a:prstGeom prst="rect">
            <a:avLst/>
          </a:prstGeom>
        </p:spPr>
        <p:txBody>
          <a:bodyPr/>
          <a:lstStyle>
            <a:lvl1pPr algn="l" defTabSz="914180" rtl="0" eaLnBrk="1" latinLnBrk="0" hangingPunct="1">
              <a:lnSpc>
                <a:spcPct val="90000"/>
              </a:lnSpc>
              <a:spcBef>
                <a:spcPct val="0"/>
              </a:spcBef>
              <a:buNone/>
              <a:defRPr lang="en-US" sz="5293" b="0" kern="1200" cap="none" spc="-100" baseline="0">
                <a:ln w="3175">
                  <a:noFill/>
                </a:ln>
                <a:solidFill>
                  <a:schemeClr val="tx2"/>
                </a:solidFill>
                <a:effectLst/>
                <a:latin typeface="+mj-lt"/>
                <a:ea typeface="+mn-ea"/>
                <a:cs typeface="Segoe UI" pitchFamily="34" charset="0"/>
              </a:defRPr>
            </a:lvl1pPr>
          </a:lstStyle>
          <a:p>
            <a:r>
              <a:rPr dirty="0">
                <a:solidFill>
                  <a:srgbClr val="0072C6"/>
                </a:solidFill>
              </a:rPr>
              <a:t>Data Lake service</a:t>
            </a:r>
            <a:br>
              <a:rPr dirty="0">
                <a:solidFill>
                  <a:srgbClr val="343434">
                    <a:lumMod val="75000"/>
                  </a:srgbClr>
                </a:solidFill>
              </a:rPr>
            </a:br>
            <a:r>
              <a:rPr sz="4000" dirty="0">
                <a:solidFill>
                  <a:srgbClr val="343434">
                    <a:lumMod val="65000"/>
                  </a:srgbClr>
                </a:solidFill>
              </a:rPr>
              <a:t>Transformative way to store and process infinite data</a:t>
            </a:r>
          </a:p>
        </p:txBody>
      </p:sp>
      <p:cxnSp>
        <p:nvCxnSpPr>
          <p:cNvPr id="9" name="Straight Arrow Connector 8"/>
          <p:cNvCxnSpPr/>
          <p:nvPr/>
        </p:nvCxnSpPr>
        <p:spPr>
          <a:xfrm>
            <a:off x="1706824" y="3880418"/>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064530" y="3880418"/>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422236" y="3880418"/>
            <a:ext cx="0" cy="1156830"/>
          </a:xfrm>
          <a:prstGeom prst="straightConnector1">
            <a:avLst/>
          </a:prstGeom>
          <a:ln w="41275">
            <a:solidFill>
              <a:srgbClr val="51515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046012" y="2294833"/>
            <a:ext cx="2099907" cy="2099906"/>
          </a:xfrm>
          <a:prstGeom prst="rect">
            <a:avLst/>
          </a:prstGeom>
          <a:solidFill>
            <a:schemeClr val="bg2"/>
          </a:solidFill>
        </p:spPr>
        <p:txBody>
          <a:bodyPr wrap="square" lIns="182854" tIns="146283" rIns="182854" bIns="146283" rtlCol="0" anchor="ctr">
            <a:noAutofit/>
          </a:bodyPr>
          <a:lstStyle/>
          <a:p>
            <a:pPr algn="ctr" defTabSz="932509"/>
            <a:r>
              <a:rPr lang="en-US" spc="-30" dirty="0">
                <a:gradFill>
                  <a:gsLst>
                    <a:gs pos="77483">
                      <a:srgbClr val="FFFFFF"/>
                    </a:gs>
                    <a:gs pos="62252">
                      <a:srgbClr val="FFFFFF"/>
                    </a:gs>
                  </a:gsLst>
                  <a:lin ang="5400000" scaled="0"/>
                </a:gradFill>
              </a:rPr>
              <a:t>Microsoft</a:t>
            </a:r>
            <a:br>
              <a:rPr lang="en-US" spc="-30" dirty="0">
                <a:gradFill>
                  <a:gsLst>
                    <a:gs pos="77483">
                      <a:srgbClr val="FFFFFF"/>
                    </a:gs>
                    <a:gs pos="62252">
                      <a:srgbClr val="FFFFFF"/>
                    </a:gs>
                  </a:gsLst>
                  <a:lin ang="5400000" scaled="0"/>
                </a:gradFill>
              </a:rPr>
            </a:br>
            <a:r>
              <a:rPr lang="en-US" spc="-30" dirty="0">
                <a:gradFill>
                  <a:gsLst>
                    <a:gs pos="77483">
                      <a:srgbClr val="FFFFFF"/>
                    </a:gs>
                    <a:gs pos="62252">
                      <a:srgbClr val="FFFFFF"/>
                    </a:gs>
                  </a:gsLst>
                  <a:lin ang="5400000" scaled="0"/>
                </a:gradFill>
              </a:rPr>
              <a:t>Revolution-R</a:t>
            </a:r>
            <a:br>
              <a:rPr lang="en-US" spc="-30" dirty="0">
                <a:gradFill>
                  <a:gsLst>
                    <a:gs pos="77483">
                      <a:srgbClr val="FFFFFF"/>
                    </a:gs>
                    <a:gs pos="62252">
                      <a:srgbClr val="FFFFFF"/>
                    </a:gs>
                  </a:gsLst>
                  <a:lin ang="5400000" scaled="0"/>
                </a:gradFill>
              </a:rPr>
            </a:br>
            <a:r>
              <a:rPr lang="en-US" spc="-30" dirty="0">
                <a:gradFill>
                  <a:gsLst>
                    <a:gs pos="77483">
                      <a:srgbClr val="FFFFFF"/>
                    </a:gs>
                    <a:gs pos="62252">
                      <a:srgbClr val="FFFFFF"/>
                    </a:gs>
                  </a:gsLst>
                  <a:lin ang="5400000" scaled="0"/>
                </a:gradFill>
              </a:rPr>
              <a:t>Enterprise</a:t>
            </a:r>
            <a:endParaRPr lang="en-US" b="1" spc="-30" dirty="0">
              <a:gradFill>
                <a:gsLst>
                  <a:gs pos="2917">
                    <a:srgbClr val="FFFFFF"/>
                  </a:gs>
                  <a:gs pos="100000">
                    <a:srgbClr val="FFFFFF"/>
                  </a:gs>
                </a:gsLst>
                <a:lin ang="5400000" scaled="0"/>
              </a:gradFill>
            </a:endParaRPr>
          </a:p>
        </p:txBody>
      </p:sp>
      <p:sp>
        <p:nvSpPr>
          <p:cNvPr id="13" name="TextBox 12"/>
          <p:cNvSpPr txBox="1"/>
          <p:nvPr/>
        </p:nvSpPr>
        <p:spPr>
          <a:xfrm>
            <a:off x="5435152" y="2294833"/>
            <a:ext cx="2099907" cy="2099906"/>
          </a:xfrm>
          <a:prstGeom prst="rect">
            <a:avLst/>
          </a:prstGeom>
          <a:solidFill>
            <a:srgbClr val="4D4D4D"/>
          </a:solidFill>
        </p:spPr>
        <p:txBody>
          <a:bodyPr wrap="square" lIns="182854" tIns="146283" rIns="182854" bIns="146283" rtlCol="0" anchor="ctr">
            <a:noAutofit/>
          </a:bodyPr>
          <a:lstStyle/>
          <a:p>
            <a:pPr algn="ctr" defTabSz="932509"/>
            <a:r>
              <a:rPr lang="en-US" dirty="0">
                <a:solidFill>
                  <a:srgbClr val="CDCCCB"/>
                </a:solidFill>
              </a:rPr>
              <a:t>Other analytic solutions</a:t>
            </a:r>
            <a:endParaRPr lang="en-US" b="1" spc="-30" dirty="0">
              <a:solidFill>
                <a:srgbClr val="CDCCCB"/>
              </a:solidFill>
            </a:endParaRPr>
          </a:p>
        </p:txBody>
      </p:sp>
      <p:grpSp>
        <p:nvGrpSpPr>
          <p:cNvPr id="14" name="Group 13"/>
          <p:cNvGrpSpPr/>
          <p:nvPr/>
        </p:nvGrpSpPr>
        <p:grpSpPr>
          <a:xfrm>
            <a:off x="8345175" y="2294833"/>
            <a:ext cx="2639969" cy="2186785"/>
            <a:chOff x="8345175" y="2264398"/>
            <a:chExt cx="2639969" cy="2186785"/>
          </a:xfrm>
        </p:grpSpPr>
        <p:pic>
          <p:nvPicPr>
            <p:cNvPr id="15" name="Picture 14"/>
            <p:cNvPicPr>
              <a:picLocks noChangeAspect="1"/>
            </p:cNvPicPr>
            <p:nvPr/>
          </p:nvPicPr>
          <p:blipFill>
            <a:blip r:embed="rId3"/>
            <a:stretch>
              <a:fillRect/>
            </a:stretch>
          </p:blipFill>
          <p:spPr>
            <a:xfrm>
              <a:off x="8345175" y="2264398"/>
              <a:ext cx="2639969" cy="2186785"/>
            </a:xfrm>
            <a:prstGeom prst="rect">
              <a:avLst/>
            </a:prstGeom>
          </p:spPr>
        </p:pic>
        <p:sp>
          <p:nvSpPr>
            <p:cNvPr id="16" name="TextBox 15"/>
            <p:cNvSpPr txBox="1"/>
            <p:nvPr/>
          </p:nvSpPr>
          <p:spPr>
            <a:xfrm>
              <a:off x="9445715" y="3263423"/>
              <a:ext cx="1424365" cy="794064"/>
            </a:xfrm>
            <a:prstGeom prst="rect">
              <a:avLst/>
            </a:prstGeom>
            <a:noFill/>
          </p:spPr>
          <p:txBody>
            <a:bodyPr wrap="none" lIns="182880" tIns="146304" rIns="182880" bIns="146304" rtlCol="0">
              <a:spAutoFit/>
            </a:bodyPr>
            <a:lstStyle/>
            <a:p>
              <a:pPr algn="ctr">
                <a:lnSpc>
                  <a:spcPct val="90000"/>
                </a:lnSpc>
                <a:spcAft>
                  <a:spcPts val="600"/>
                </a:spcAft>
              </a:pPr>
              <a:r>
                <a:rPr lang="en-US" spc="-100" dirty="0">
                  <a:solidFill>
                    <a:srgbClr val="515151"/>
                  </a:solidFill>
                  <a:latin typeface="Segoe UI Semibold" panose="020B0702040204020203" pitchFamily="34" charset="0"/>
                  <a:cs typeface="Segoe UI Semibold" panose="020B0702040204020203" pitchFamily="34" charset="0"/>
                </a:rPr>
                <a:t>SQL Data</a:t>
              </a:r>
              <a:br>
                <a:rPr lang="en-US" spc="-100" dirty="0">
                  <a:solidFill>
                    <a:srgbClr val="515151"/>
                  </a:solidFill>
                  <a:latin typeface="Segoe UI Semibold" panose="020B0702040204020203" pitchFamily="34" charset="0"/>
                  <a:cs typeface="Segoe UI Semibold" panose="020B0702040204020203" pitchFamily="34" charset="0"/>
                </a:rPr>
              </a:br>
              <a:r>
                <a:rPr lang="en-US" spc="-100" dirty="0">
                  <a:solidFill>
                    <a:srgbClr val="515151"/>
                  </a:solidFill>
                  <a:latin typeface="Segoe UI Semibold" panose="020B0702040204020203" pitchFamily="34" charset="0"/>
                  <a:cs typeface="Segoe UI Semibold" panose="020B0702040204020203" pitchFamily="34" charset="0"/>
                </a:rPr>
                <a:t>Warehouse</a:t>
              </a:r>
            </a:p>
          </p:txBody>
        </p:sp>
      </p:grpSp>
      <p:grpSp>
        <p:nvGrpSpPr>
          <p:cNvPr id="17" name="Group 16"/>
          <p:cNvGrpSpPr/>
          <p:nvPr/>
        </p:nvGrpSpPr>
        <p:grpSpPr>
          <a:xfrm>
            <a:off x="656872" y="2294833"/>
            <a:ext cx="2099907" cy="2099906"/>
            <a:chOff x="656872" y="2294833"/>
            <a:chExt cx="2099907" cy="2099906"/>
          </a:xfrm>
        </p:grpSpPr>
        <p:sp>
          <p:nvSpPr>
            <p:cNvPr id="18" name="TextBox 17"/>
            <p:cNvSpPr txBox="1"/>
            <p:nvPr/>
          </p:nvSpPr>
          <p:spPr>
            <a:xfrm>
              <a:off x="656872" y="2294833"/>
              <a:ext cx="2099907" cy="2099906"/>
            </a:xfrm>
            <a:prstGeom prst="rect">
              <a:avLst/>
            </a:prstGeom>
            <a:solidFill>
              <a:schemeClr val="accent1"/>
            </a:solidFill>
          </p:spPr>
          <p:txBody>
            <a:bodyPr wrap="square" lIns="182854" tIns="0" rIns="182854" bIns="365760" rtlCol="0" anchor="b">
              <a:noAutofit/>
            </a:bodyPr>
            <a:lstStyle/>
            <a:p>
              <a:pPr algn="ctr" defTabSz="932509"/>
              <a:r>
                <a:rPr lang="en-US" spc="-30" dirty="0" err="1">
                  <a:gradFill>
                    <a:gsLst>
                      <a:gs pos="77483">
                        <a:srgbClr val="FFFFFF"/>
                      </a:gs>
                      <a:gs pos="62252">
                        <a:srgbClr val="FFFFFF"/>
                      </a:gs>
                    </a:gsLst>
                    <a:lin ang="5400000" scaled="0"/>
                  </a:gradFill>
                </a:rPr>
                <a:t>HDInsight</a:t>
              </a:r>
              <a:br>
                <a:rPr lang="en-US" spc="-30" dirty="0">
                  <a:gradFill>
                    <a:gsLst>
                      <a:gs pos="77483">
                        <a:srgbClr val="FFFFFF"/>
                      </a:gs>
                      <a:gs pos="62252">
                        <a:srgbClr val="FFFFFF"/>
                      </a:gs>
                    </a:gsLst>
                    <a:lin ang="5400000" scaled="0"/>
                  </a:gradFill>
                </a:rPr>
              </a:br>
              <a:r>
                <a:rPr lang="en-US" spc="-30" dirty="0">
                  <a:gradFill>
                    <a:gsLst>
                      <a:gs pos="77483">
                        <a:srgbClr val="FFFFFF"/>
                      </a:gs>
                      <a:gs pos="62252">
                        <a:srgbClr val="FFFFFF"/>
                      </a:gs>
                    </a:gsLst>
                    <a:lin ang="5400000" scaled="0"/>
                  </a:gradFill>
                </a:rPr>
                <a:t>Service</a:t>
              </a:r>
              <a:endParaRPr lang="en-US" b="1" spc="-30" dirty="0">
                <a:gradFill>
                  <a:gsLst>
                    <a:gs pos="2917">
                      <a:srgbClr val="FFFFFF"/>
                    </a:gs>
                    <a:gs pos="100000">
                      <a:srgbClr val="FFFFFF"/>
                    </a:gs>
                  </a:gsLst>
                  <a:lin ang="5400000" scaled="0"/>
                </a:gradFill>
              </a:endParaRPr>
            </a:p>
          </p:txBody>
        </p:sp>
        <p:pic>
          <p:nvPicPr>
            <p:cNvPr id="19" name="Picture 18"/>
            <p:cNvPicPr>
              <a:picLocks noChangeAspect="1"/>
            </p:cNvPicPr>
            <p:nvPr/>
          </p:nvPicPr>
          <p:blipFill>
            <a:blip r:embed="rId4"/>
            <a:stretch>
              <a:fillRect/>
            </a:stretch>
          </p:blipFill>
          <p:spPr>
            <a:xfrm>
              <a:off x="1263482" y="2651880"/>
              <a:ext cx="1042396" cy="768252"/>
            </a:xfrm>
            <a:prstGeom prst="rect">
              <a:avLst/>
            </a:prstGeom>
          </p:spPr>
        </p:pic>
      </p:grpSp>
      <p:grpSp>
        <p:nvGrpSpPr>
          <p:cNvPr id="20" name="Group 19"/>
          <p:cNvGrpSpPr/>
          <p:nvPr/>
        </p:nvGrpSpPr>
        <p:grpSpPr>
          <a:xfrm>
            <a:off x="126441" y="6607900"/>
            <a:ext cx="12117274" cy="485114"/>
            <a:chOff x="183711" y="6390864"/>
            <a:chExt cx="12347348" cy="494325"/>
          </a:xfrm>
        </p:grpSpPr>
        <p:pic>
          <p:nvPicPr>
            <p:cNvPr id="21" name="Picture 20"/>
            <p:cNvPicPr>
              <a:picLocks noChangeAspect="1"/>
            </p:cNvPicPr>
            <p:nvPr/>
          </p:nvPicPr>
          <p:blipFill>
            <a:blip r:embed="rId5"/>
            <a:stretch>
              <a:fillRect/>
            </a:stretch>
          </p:blipFill>
          <p:spPr>
            <a:xfrm>
              <a:off x="183711" y="6390864"/>
              <a:ext cx="1354667" cy="494325"/>
            </a:xfrm>
            <a:prstGeom prst="rect">
              <a:avLst/>
            </a:prstGeom>
          </p:spPr>
        </p:pic>
        <p:pic>
          <p:nvPicPr>
            <p:cNvPr id="22" name="Picture 21"/>
            <p:cNvPicPr>
              <a:picLocks noChangeAspect="1"/>
            </p:cNvPicPr>
            <p:nvPr/>
          </p:nvPicPr>
          <p:blipFill>
            <a:blip r:embed="rId5"/>
            <a:stretch>
              <a:fillRect/>
            </a:stretch>
          </p:blipFill>
          <p:spPr>
            <a:xfrm>
              <a:off x="1754094" y="6390864"/>
              <a:ext cx="1354667" cy="494325"/>
            </a:xfrm>
            <a:prstGeom prst="rect">
              <a:avLst/>
            </a:prstGeom>
          </p:spPr>
        </p:pic>
        <p:pic>
          <p:nvPicPr>
            <p:cNvPr id="23" name="Picture 22"/>
            <p:cNvPicPr>
              <a:picLocks noChangeAspect="1"/>
            </p:cNvPicPr>
            <p:nvPr/>
          </p:nvPicPr>
          <p:blipFill>
            <a:blip r:embed="rId5"/>
            <a:stretch>
              <a:fillRect/>
            </a:stretch>
          </p:blipFill>
          <p:spPr>
            <a:xfrm>
              <a:off x="3324477" y="6390864"/>
              <a:ext cx="1354667" cy="494325"/>
            </a:xfrm>
            <a:prstGeom prst="rect">
              <a:avLst/>
            </a:prstGeom>
          </p:spPr>
        </p:pic>
        <p:pic>
          <p:nvPicPr>
            <p:cNvPr id="24" name="Picture 23"/>
            <p:cNvPicPr>
              <a:picLocks noChangeAspect="1"/>
            </p:cNvPicPr>
            <p:nvPr/>
          </p:nvPicPr>
          <p:blipFill>
            <a:blip r:embed="rId5"/>
            <a:stretch>
              <a:fillRect/>
            </a:stretch>
          </p:blipFill>
          <p:spPr>
            <a:xfrm>
              <a:off x="4894860" y="6390864"/>
              <a:ext cx="1354667" cy="494325"/>
            </a:xfrm>
            <a:prstGeom prst="rect">
              <a:avLst/>
            </a:prstGeom>
          </p:spPr>
        </p:pic>
        <p:pic>
          <p:nvPicPr>
            <p:cNvPr id="25" name="Picture 24"/>
            <p:cNvPicPr>
              <a:picLocks noChangeAspect="1"/>
            </p:cNvPicPr>
            <p:nvPr/>
          </p:nvPicPr>
          <p:blipFill>
            <a:blip r:embed="rId5"/>
            <a:stretch>
              <a:fillRect/>
            </a:stretch>
          </p:blipFill>
          <p:spPr>
            <a:xfrm>
              <a:off x="6465243" y="6390864"/>
              <a:ext cx="1354667" cy="494325"/>
            </a:xfrm>
            <a:prstGeom prst="rect">
              <a:avLst/>
            </a:prstGeom>
          </p:spPr>
        </p:pic>
        <p:pic>
          <p:nvPicPr>
            <p:cNvPr id="26" name="Picture 25"/>
            <p:cNvPicPr>
              <a:picLocks noChangeAspect="1"/>
            </p:cNvPicPr>
            <p:nvPr/>
          </p:nvPicPr>
          <p:blipFill>
            <a:blip r:embed="rId5"/>
            <a:stretch>
              <a:fillRect/>
            </a:stretch>
          </p:blipFill>
          <p:spPr>
            <a:xfrm>
              <a:off x="8035626" y="6390864"/>
              <a:ext cx="1354667" cy="494325"/>
            </a:xfrm>
            <a:prstGeom prst="rect">
              <a:avLst/>
            </a:prstGeom>
          </p:spPr>
        </p:pic>
        <p:pic>
          <p:nvPicPr>
            <p:cNvPr id="27" name="Picture 26"/>
            <p:cNvPicPr>
              <a:picLocks noChangeAspect="1"/>
            </p:cNvPicPr>
            <p:nvPr/>
          </p:nvPicPr>
          <p:blipFill>
            <a:blip r:embed="rId5"/>
            <a:stretch>
              <a:fillRect/>
            </a:stretch>
          </p:blipFill>
          <p:spPr>
            <a:xfrm>
              <a:off x="9606009" y="6390864"/>
              <a:ext cx="1354667" cy="494325"/>
            </a:xfrm>
            <a:prstGeom prst="rect">
              <a:avLst/>
            </a:prstGeom>
          </p:spPr>
        </p:pic>
        <p:pic>
          <p:nvPicPr>
            <p:cNvPr id="28" name="Picture 27"/>
            <p:cNvPicPr>
              <a:picLocks noChangeAspect="1"/>
            </p:cNvPicPr>
            <p:nvPr/>
          </p:nvPicPr>
          <p:blipFill>
            <a:blip r:embed="rId5"/>
            <a:stretch>
              <a:fillRect/>
            </a:stretch>
          </p:blipFill>
          <p:spPr>
            <a:xfrm>
              <a:off x="11176392" y="6390864"/>
              <a:ext cx="1354667" cy="494325"/>
            </a:xfrm>
            <a:prstGeom prst="rect">
              <a:avLst/>
            </a:prstGeom>
          </p:spPr>
        </p:pic>
      </p:grpSp>
    </p:spTree>
    <p:extLst>
      <p:ext uri="{BB962C8B-B14F-4D97-AF65-F5344CB8AC3E}">
        <p14:creationId xmlns:p14="http://schemas.microsoft.com/office/powerpoint/2010/main" val="2701470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25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par>
                          <p:cTn id="26" fill="hold">
                            <p:stCondLst>
                              <p:cond delay="2500"/>
                            </p:stCondLst>
                            <p:childTnLst>
                              <p:par>
                                <p:cTn id="27" presetID="12" presetClass="entr" presetSubtype="1"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p:tgtEl>
                                          <p:spTgt spid="9"/>
                                        </p:tgtEl>
                                        <p:attrNameLst>
                                          <p:attrName>ppt_y</p:attrName>
                                        </p:attrNameLst>
                                      </p:cBhvr>
                                      <p:tavLst>
                                        <p:tav tm="0">
                                          <p:val>
                                            <p:strVal val="#ppt_y-#ppt_h*1.125000"/>
                                          </p:val>
                                        </p:tav>
                                        <p:tav tm="100000">
                                          <p:val>
                                            <p:strVal val="#ppt_y"/>
                                          </p:val>
                                        </p:tav>
                                      </p:tavLst>
                                    </p:anim>
                                    <p:animEffect transition="in" filter="wipe(down)">
                                      <p:cBhvr>
                                        <p:cTn id="30" dur="500"/>
                                        <p:tgtEl>
                                          <p:spTgt spid="9"/>
                                        </p:tgtEl>
                                      </p:cBhvr>
                                    </p:animEffect>
                                  </p:childTnLst>
                                </p:cTn>
                              </p:par>
                              <p:par>
                                <p:cTn id="31" presetID="12" presetClass="entr" presetSubtype="1"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p:tgtEl>
                                          <p:spTgt spid="10"/>
                                        </p:tgtEl>
                                        <p:attrNameLst>
                                          <p:attrName>ppt_y</p:attrName>
                                        </p:attrNameLst>
                                      </p:cBhvr>
                                      <p:tavLst>
                                        <p:tav tm="0">
                                          <p:val>
                                            <p:strVal val="#ppt_y-#ppt_h*1.125000"/>
                                          </p:val>
                                        </p:tav>
                                        <p:tav tm="100000">
                                          <p:val>
                                            <p:strVal val="#ppt_y"/>
                                          </p:val>
                                        </p:tav>
                                      </p:tavLst>
                                    </p:anim>
                                    <p:animEffect transition="in" filter="wipe(down)">
                                      <p:cBhvr>
                                        <p:cTn id="34" dur="500"/>
                                        <p:tgtEl>
                                          <p:spTgt spid="10"/>
                                        </p:tgtEl>
                                      </p:cBhvr>
                                    </p:animEffect>
                                  </p:childTnLst>
                                </p:cTn>
                              </p:par>
                            </p:childTnLst>
                          </p:cTn>
                        </p:par>
                        <p:par>
                          <p:cTn id="35" fill="hold">
                            <p:stCondLst>
                              <p:cond delay="3000"/>
                            </p:stCondLst>
                            <p:childTnLst>
                              <p:par>
                                <p:cTn id="36" presetID="12" presetClass="entr" presetSubtype="4"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additive="base">
                                        <p:cTn id="38" dur="500"/>
                                        <p:tgtEl>
                                          <p:spTgt spid="4"/>
                                        </p:tgtEl>
                                        <p:attrNameLst>
                                          <p:attrName>ppt_y</p:attrName>
                                        </p:attrNameLst>
                                      </p:cBhvr>
                                      <p:tavLst>
                                        <p:tav tm="0">
                                          <p:val>
                                            <p:strVal val="#ppt_y+#ppt_h*1.125000"/>
                                          </p:val>
                                        </p:tav>
                                        <p:tav tm="100000">
                                          <p:val>
                                            <p:strVal val="#ppt_y"/>
                                          </p:val>
                                        </p:tav>
                                      </p:tavLst>
                                    </p:anim>
                                    <p:animEffect transition="in" filter="wipe(up)">
                                      <p:cBhvr>
                                        <p:cTn id="39" dur="500"/>
                                        <p:tgtEl>
                                          <p:spTgt spid="4"/>
                                        </p:tgtEl>
                                      </p:cBhvr>
                                    </p:animEffect>
                                  </p:childTnLst>
                                </p:cTn>
                              </p:par>
                              <p:par>
                                <p:cTn id="40" presetID="10" presetClass="entr" presetSubtype="0" fill="hold" grpId="0" nodeType="withEffect">
                                  <p:stCondLst>
                                    <p:cond delay="10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2" presetClass="entr" presetSubtype="1" fill="hold" nodeType="withEffect">
                                  <p:stCondLst>
                                    <p:cond delay="150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p:tgtEl>
                                          <p:spTgt spid="11"/>
                                        </p:tgtEl>
                                        <p:attrNameLst>
                                          <p:attrName>ppt_y</p:attrName>
                                        </p:attrNameLst>
                                      </p:cBhvr>
                                      <p:tavLst>
                                        <p:tav tm="0">
                                          <p:val>
                                            <p:strVal val="#ppt_y-#ppt_h*1.125000"/>
                                          </p:val>
                                        </p:tav>
                                        <p:tav tm="100000">
                                          <p:val>
                                            <p:strVal val="#ppt_y"/>
                                          </p:val>
                                        </p:tav>
                                      </p:tavLst>
                                    </p:anim>
                                    <p:animEffect transition="in" filter="wipe(down)">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lvl="0"/>
            <a:r>
              <a:rPr lang="sv-SE" sz="6000" dirty="0"/>
              <a:t>MongoDB, MySQL, Oracle, </a:t>
            </a:r>
            <a:r>
              <a:rPr lang="en-US" sz="6000" dirty="0"/>
              <a:t>Cassandra</a:t>
            </a:r>
            <a:r>
              <a:rPr lang="sv-SE" sz="6000" dirty="0"/>
              <a:t>, Neo4j and more</a:t>
            </a:r>
            <a:br>
              <a:rPr lang="en-US" sz="6000" dirty="0"/>
            </a:br>
            <a:endParaRPr lang="en-US" sz="6000" dirty="0"/>
          </a:p>
        </p:txBody>
      </p:sp>
    </p:spTree>
    <p:extLst>
      <p:ext uri="{BB962C8B-B14F-4D97-AF65-F5344CB8AC3E}">
        <p14:creationId xmlns:p14="http://schemas.microsoft.com/office/powerpoint/2010/main" val="1241715242"/>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US" sz="4000" dirty="0"/>
              <a:t>Additional Database options in Azure</a:t>
            </a:r>
          </a:p>
        </p:txBody>
      </p:sp>
      <p:sp>
        <p:nvSpPr>
          <p:cNvPr id="10" name="Content Placeholder 9"/>
          <p:cNvSpPr>
            <a:spLocks noGrp="1"/>
          </p:cNvSpPr>
          <p:nvPr>
            <p:ph sz="quarter" idx="10"/>
          </p:nvPr>
        </p:nvSpPr>
        <p:spPr/>
        <p:txBody>
          <a:bodyPr/>
          <a:lstStyle/>
          <a:p>
            <a:r>
              <a:rPr lang="en-US" sz="3200" dirty="0"/>
              <a:t>Azure Table Service is a “Big Table” entity store.</a:t>
            </a:r>
          </a:p>
          <a:p>
            <a:r>
              <a:rPr lang="en-US" sz="3200" dirty="0"/>
              <a:t>MongoDB is a document (JSON) store.</a:t>
            </a:r>
          </a:p>
          <a:p>
            <a:r>
              <a:rPr lang="en-US" sz="3200" dirty="0"/>
              <a:t>Cassandra is a columnar store with excellent replication.</a:t>
            </a:r>
          </a:p>
          <a:p>
            <a:r>
              <a:rPr lang="en-US" sz="3200" dirty="0" err="1"/>
              <a:t>HBase</a:t>
            </a:r>
            <a:r>
              <a:rPr lang="en-US" sz="3200" dirty="0"/>
              <a:t> is a Big Data (Hadoop) store available in </a:t>
            </a:r>
            <a:r>
              <a:rPr lang="en-US" sz="3200" dirty="0" err="1"/>
              <a:t>HDInsight</a:t>
            </a:r>
            <a:r>
              <a:rPr lang="en-US" sz="3200" dirty="0"/>
              <a:t>.</a:t>
            </a:r>
          </a:p>
          <a:p>
            <a:r>
              <a:rPr lang="en-US" sz="3200" dirty="0"/>
              <a:t>Oracle VMs are supported in Azure.</a:t>
            </a:r>
          </a:p>
          <a:p>
            <a:r>
              <a:rPr lang="en-US" sz="3200" dirty="0"/>
              <a:t>MySQL is offered from the partner </a:t>
            </a:r>
            <a:r>
              <a:rPr lang="en-US" sz="3200" dirty="0" err="1"/>
              <a:t>ClearDB</a:t>
            </a:r>
            <a:r>
              <a:rPr lang="en-US" sz="3200" dirty="0"/>
              <a:t>.</a:t>
            </a:r>
          </a:p>
        </p:txBody>
      </p:sp>
    </p:spTree>
    <p:extLst>
      <p:ext uri="{BB962C8B-B14F-4D97-AF65-F5344CB8AC3E}">
        <p14:creationId xmlns:p14="http://schemas.microsoft.com/office/powerpoint/2010/main" val="3100047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val="2935623035"/>
              </p:ext>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a:solidFill>
                  <a:srgbClr val="FFFFFF"/>
                </a:solidFill>
              </a:rPr>
              <a:t>Microsoft Azure Data Platform</a:t>
            </a:r>
          </a:p>
        </p:txBody>
      </p:sp>
    </p:spTree>
    <p:extLst>
      <p:ext uri="{BB962C8B-B14F-4D97-AF65-F5344CB8AC3E}">
        <p14:creationId xmlns:p14="http://schemas.microsoft.com/office/powerpoint/2010/main" val="1480454054"/>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Try [service] today</a:t>
            </a:r>
          </a:p>
          <a:p>
            <a:endParaRPr lang="en-US" dirty="0"/>
          </a:p>
          <a:p>
            <a:r>
              <a:rPr lang="en-US" dirty="0"/>
              <a:t>Ask Questions:</a:t>
            </a:r>
          </a:p>
          <a:p>
            <a:r>
              <a:rPr lang="en-US" dirty="0"/>
              <a:t>Twitter:</a:t>
            </a:r>
          </a:p>
          <a:p>
            <a:r>
              <a:rPr lang="en-US" dirty="0"/>
              <a:t>Email</a:t>
            </a:r>
          </a:p>
          <a:p>
            <a:r>
              <a:rPr lang="en-US" dirty="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a:t>Q&amp;A</a:t>
            </a:r>
          </a:p>
        </p:txBody>
      </p:sp>
    </p:spTree>
    <p:extLst>
      <p:ext uri="{BB962C8B-B14F-4D97-AF65-F5344CB8AC3E}">
        <p14:creationId xmlns:p14="http://schemas.microsoft.com/office/powerpoint/2010/main" val="1714908583"/>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2.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id="{AE6B0D47-3488-4D7E-AEFE-4DBC34C239F2}" vid="{FE055DFB-2179-4F25-980C-29B98161779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ontrol xmlns="http://schemas.microsoft.com/VisualStudio/2011/storyboarding/control">
  <Id Name="189673cb-4923-4bbb-94d6-78aeba63d872" Revision="1" Stencil="System.MyShapes" StencilVersion="1.0"/>
</Control>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1A09340B-B734-4C22-9285-A73C3253D8F4}">
  <ds:schemaRefs>
    <ds:schemaRef ds:uri="http://schemas.microsoft.com/VisualStudio/2011/storyboarding/control"/>
  </ds:schemaRefs>
</ds:datastoreItem>
</file>

<file path=customXml/itemProps3.xml><?xml version="1.0" encoding="utf-8"?>
<ds:datastoreItem xmlns:ds="http://schemas.openxmlformats.org/officeDocument/2006/customXml" ds:itemID="{B030EFEA-9AEA-457C-BAA8-93C4281792F5}">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fee586e5-3c92-48eb-9898-42915e590ada"/>
    <ds:schemaRef ds:uri="http://www.w3.org/XML/1998/namespace"/>
    <ds:schemaRef ds:uri="http://purl.org/dc/dcmitype/"/>
  </ds:schemaRefs>
</ds:datastoreItem>
</file>

<file path=customXml/itemProps4.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AzureEvent</Template>
  <TotalTime>1080</TotalTime>
  <Words>7681</Words>
  <Application>Microsoft Office PowerPoint</Application>
  <PresentationFormat>Widescreen</PresentationFormat>
  <Paragraphs>1057</Paragraphs>
  <Slides>100</Slides>
  <Notes>81</Notes>
  <HiddenSlides>1</HiddenSlides>
  <MMClips>0</MMClips>
  <ScaleCrop>false</ScaleCrop>
  <HeadingPairs>
    <vt:vector size="8" baseType="variant">
      <vt:variant>
        <vt:lpstr>Fonts Used</vt:lpstr>
      </vt:variant>
      <vt:variant>
        <vt:i4>14</vt:i4>
      </vt:variant>
      <vt:variant>
        <vt:lpstr>Theme</vt:lpstr>
      </vt:variant>
      <vt:variant>
        <vt:i4>2</vt:i4>
      </vt:variant>
      <vt:variant>
        <vt:lpstr>Embedded OLE Servers</vt:lpstr>
      </vt:variant>
      <vt:variant>
        <vt:i4>1</vt:i4>
      </vt:variant>
      <vt:variant>
        <vt:lpstr>Slide Titles</vt:lpstr>
      </vt:variant>
      <vt:variant>
        <vt:i4>100</vt:i4>
      </vt:variant>
    </vt:vector>
  </HeadingPairs>
  <TitlesOfParts>
    <vt:vector size="117" baseType="lpstr">
      <vt:lpstr>Avenir LT Pro 45 Book</vt:lpstr>
      <vt:lpstr>ＭＳ Ｐゴシック</vt:lpstr>
      <vt:lpstr>Segoe UI Light (Headings)</vt:lpstr>
      <vt:lpstr>wf_segoe-ui_normal</vt:lpstr>
      <vt:lpstr>Arial</vt:lpstr>
      <vt:lpstr>Calibri</vt:lpstr>
      <vt:lpstr>Calibri Light</vt:lpstr>
      <vt:lpstr>Consolas</vt:lpstr>
      <vt:lpstr>Segoe UI</vt:lpstr>
      <vt:lpstr>Segoe UI Light</vt:lpstr>
      <vt:lpstr>Segoe UI Semibold</vt:lpstr>
      <vt:lpstr>Segoe UI Semilight</vt:lpstr>
      <vt:lpstr>Wingdings</vt:lpstr>
      <vt:lpstr>Wingdings 3</vt:lpstr>
      <vt:lpstr>1_Azure Event</vt:lpstr>
      <vt:lpstr>5-30629_Build_Template_WHITE</vt:lpstr>
      <vt:lpstr>Visio</vt:lpstr>
      <vt:lpstr>Azure Data Overview</vt:lpstr>
      <vt:lpstr>Agenda</vt:lpstr>
      <vt:lpstr>SQL Database</vt:lpstr>
      <vt:lpstr>PowerPoint Presentation</vt:lpstr>
      <vt:lpstr>Architecture</vt:lpstr>
      <vt:lpstr>A Server is not a machine</vt:lpstr>
      <vt:lpstr>SQL Database The Basics </vt:lpstr>
      <vt:lpstr>SQL Database The Basics</vt:lpstr>
      <vt:lpstr>PowerPoint Presentation</vt:lpstr>
      <vt:lpstr>PowerPoint Presentation</vt:lpstr>
      <vt:lpstr>PowerPoint Presentation</vt:lpstr>
      <vt:lpstr>PowerPoint Presentation</vt:lpstr>
      <vt:lpstr>PowerPoint Presentation</vt:lpstr>
      <vt:lpstr>SQL Database Server</vt:lpstr>
      <vt:lpstr>PowerPoint Presentation</vt:lpstr>
      <vt:lpstr>PowerPoint Presentation</vt:lpstr>
      <vt:lpstr>PowerPoint Presentation</vt:lpstr>
      <vt:lpstr>PowerPoint Presentation</vt:lpstr>
      <vt:lpstr>PowerPoint Presentation</vt:lpstr>
      <vt:lpstr>Provision Servers Interactively </vt:lpstr>
      <vt:lpstr>Provision Servers Interactively</vt:lpstr>
      <vt:lpstr>Automate Server Provisioning</vt:lpstr>
      <vt:lpstr>Automate Server Provisioning</vt:lpstr>
      <vt:lpstr>Demo: Creating A SQL Database Server and a SQL Database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Connect from on premise and deploy your database</vt:lpstr>
      <vt:lpstr>Use Familiar Technologies</vt:lpstr>
      <vt:lpstr>Use Familiar Technologies - Languages</vt:lpstr>
      <vt:lpstr>Use Familiar Technologies - Frameworks</vt:lpstr>
      <vt:lpstr>Use Familiar Technologies - Tools</vt:lpstr>
      <vt:lpstr>Unsupported SQL Server Features </vt:lpstr>
      <vt:lpstr>Azure SQL Database Management Portal</vt:lpstr>
      <vt:lpstr>Demo: DAC Deployment  From SQL Server Management Studio</vt:lpstr>
      <vt:lpstr>Elastic Database</vt:lpstr>
      <vt:lpstr>Elastic Database Pool</vt:lpstr>
      <vt:lpstr>PowerPoint Presentation</vt:lpstr>
      <vt:lpstr>Elastic Database Jobs</vt:lpstr>
      <vt:lpstr>Managing many databases</vt:lpstr>
      <vt:lpstr>Elastic Scale</vt:lpstr>
      <vt:lpstr>PowerPoint Presentation</vt:lpstr>
      <vt:lpstr>SQL Database Considerations and Best Practices</vt:lpstr>
      <vt:lpstr>Scalability options in Azure SQL DB</vt:lpstr>
      <vt:lpstr>PowerPoint Presentation</vt:lpstr>
      <vt:lpstr>SQL Server VM</vt:lpstr>
      <vt:lpstr>Run SQL on VM</vt:lpstr>
      <vt:lpstr>Why (at least) two offerings of SQL in Azure?</vt:lpstr>
      <vt:lpstr>SQL Database</vt:lpstr>
      <vt:lpstr>Other features SQL IaaS supports that SQL Database doesn’t (yet)</vt:lpstr>
      <vt:lpstr>Demo: Standing up a SQL Server in Azure using Marketplace</vt:lpstr>
      <vt:lpstr>DocumentDB</vt:lpstr>
      <vt:lpstr>Fully managed, scalable JSON document database service</vt:lpstr>
      <vt:lpstr>Microsoft Azure Data Services</vt:lpstr>
      <vt:lpstr>MongoDB</vt:lpstr>
      <vt:lpstr>Tunable Consistency – four distinct levels </vt:lpstr>
      <vt:lpstr>Tunable Consistency Strong  </vt:lpstr>
      <vt:lpstr>Tunable Consistency Bounded Stateless </vt:lpstr>
      <vt:lpstr>Tunable Consistency Session </vt:lpstr>
      <vt:lpstr>Tunable Consistency Eventual </vt:lpstr>
      <vt:lpstr>PowerPoint Presentation</vt:lpstr>
      <vt:lpstr>Partitioning Data </vt:lpstr>
      <vt:lpstr>Partitioning Hash </vt:lpstr>
      <vt:lpstr>Partitioning Range </vt:lpstr>
      <vt:lpstr>Partitioning Lookup </vt:lpstr>
      <vt:lpstr>Demo: Interacting with DocumentDB</vt:lpstr>
      <vt:lpstr>Search</vt:lpstr>
      <vt:lpstr>Azure Search</vt:lpstr>
      <vt:lpstr>Azure Search</vt:lpstr>
      <vt:lpstr>Search Functionality </vt:lpstr>
      <vt:lpstr>Search Functionality </vt:lpstr>
      <vt:lpstr>Demo: Azure Search walkthrough</vt:lpstr>
      <vt:lpstr>PowerPoint Presentation</vt:lpstr>
      <vt:lpstr>PowerPoint Presentation</vt:lpstr>
      <vt:lpstr>PowerPoint Presentation</vt:lpstr>
      <vt:lpstr>PowerPoint Presentation</vt:lpstr>
      <vt:lpstr>HDInsight</vt:lpstr>
      <vt:lpstr>PowerPoint Presentation</vt:lpstr>
      <vt:lpstr>Programming HDInsight – Existing ecosystem</vt:lpstr>
      <vt:lpstr>Programming HDInsight – Microsoft .NET</vt:lpstr>
      <vt:lpstr>Programming HDInsight – DevOps / IT Pros</vt:lpstr>
      <vt:lpstr>Data Warehousing</vt:lpstr>
      <vt:lpstr>PowerPoint Presentation</vt:lpstr>
      <vt:lpstr>PowerPoint Presentation</vt:lpstr>
      <vt:lpstr>Data Lake</vt:lpstr>
      <vt:lpstr>PowerPoint Presentation</vt:lpstr>
      <vt:lpstr>PowerPoint Presentation</vt:lpstr>
      <vt:lpstr>MongoDB, MySQL, Oracle, Cassandra, Neo4j and more </vt:lpstr>
      <vt:lpstr>Additional Database options in Azure</vt:lpstr>
      <vt:lpstr>PowerPoint Presentation</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Dae Woo Kim</cp:lastModifiedBy>
  <cp:revision>52</cp:revision>
  <cp:lastPrinted>2014-03-26T17:46:13Z</cp:lastPrinted>
  <dcterms:created xsi:type="dcterms:W3CDTF">2015-04-25T14:54:57Z</dcterms:created>
  <dcterms:modified xsi:type="dcterms:W3CDTF">2016-09-26T11:49:11Z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